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9650" r:id="rId2"/>
    <p:sldId id="9639" r:id="rId3"/>
    <p:sldId id="9642" r:id="rId4"/>
    <p:sldId id="9649" r:id="rId5"/>
    <p:sldId id="9643" r:id="rId6"/>
    <p:sldId id="9651" r:id="rId7"/>
    <p:sldId id="9652" r:id="rId8"/>
    <p:sldId id="9653" r:id="rId9"/>
    <p:sldId id="9654" r:id="rId10"/>
    <p:sldId id="964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51B92F-8374-8C29-5FC1-B9EE6DE2B2AD}" name="Sahil Joseph" initials="" userId="S::sahilj2@kpit.com::04ab3404-be72-4e26-aebd-86cdc90d326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9DE4"/>
    <a:srgbClr val="3F5EE1"/>
    <a:srgbClr val="BDA757"/>
    <a:srgbClr val="8FDB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4702E9-EDCF-4EB1-8B4D-D2C555DE0CC8}" v="205" dt="2023-11-17T09:39:44.0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1563" autoAdjust="0"/>
  </p:normalViewPr>
  <p:slideViewPr>
    <p:cSldViewPr snapToGrid="0">
      <p:cViewPr varScale="1">
        <p:scale>
          <a:sx n="78" d="100"/>
          <a:sy n="78" d="100"/>
        </p:scale>
        <p:origin x="187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96AA611-F898-9612-5996-0F64FDF2FC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D61C3-E003-A8F6-A61F-9E3D0B338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CC03D-6B98-4FD1-948B-A7CFBD0F4942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81EE5-948D-6ADD-BB2F-41A936008F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7100F-EC9E-17F7-2CB7-FF4924C167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7F771-DEE8-4E65-BE56-BE397FD9C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33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B63C1-7D34-49E3-AD5D-3499256D502E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402E2-7A00-4391-A680-8987EA562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5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402E2-7A00-4391-A680-8987EA562E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8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1C6260-6DFC-6C5D-9B2B-E9CF0C45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17083" cy="5232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9AEAB6-AC7E-44EC-06BB-B3A260B7F0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616" y="705678"/>
            <a:ext cx="11115675" cy="44124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94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totype Video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33EFF5-3934-8C03-041C-73084C3F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17083" cy="52322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4F6FD2-03A2-42EC-D80B-1A80EF483E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55829" y="695602"/>
            <a:ext cx="4810125" cy="4700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Key highlights of your prototype</a:t>
            </a:r>
          </a:p>
        </p:txBody>
      </p:sp>
      <p:sp>
        <p:nvSpPr>
          <p:cNvPr id="13" name="Media Placeholder 12">
            <a:extLst>
              <a:ext uri="{FF2B5EF4-FFF2-40B4-BE49-F238E27FC236}">
                <a16:creationId xmlns:a16="http://schemas.microsoft.com/office/drawing/2014/main" id="{D9A2BB7C-BD5F-E948-BB1D-E03BEB842E1D}"/>
              </a:ext>
            </a:extLst>
          </p:cNvPr>
          <p:cNvSpPr>
            <a:spLocks noGrp="1"/>
          </p:cNvSpPr>
          <p:nvPr>
            <p:ph type="media" sz="quarter" idx="12" hasCustomPrompt="1"/>
          </p:nvPr>
        </p:nvSpPr>
        <p:spPr>
          <a:xfrm>
            <a:off x="633781" y="685525"/>
            <a:ext cx="6134100" cy="4700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marL="266634" marR="0" lvl="0" indent="-266634" algn="l" defTabSz="914172" rtl="0" eaLnBrk="1" fontAlgn="auto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tabLst/>
              <a:defRPr/>
            </a:pPr>
            <a:r>
              <a:rPr lang="en-US" dirty="0"/>
              <a:t>Include the image or video of your protype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82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totype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33EFF5-3934-8C03-041C-73084C3F4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17083" cy="52322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4F6FD2-03A2-42EC-D80B-1A80EF483E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35951" y="715479"/>
            <a:ext cx="4810125" cy="4700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Key highlights of your prototype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5BE993-E960-0C47-CC80-699E75F09D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4501" y="715480"/>
            <a:ext cx="6323012" cy="470058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Include image of your prototype here</a:t>
            </a:r>
          </a:p>
        </p:txBody>
      </p:sp>
    </p:spTree>
    <p:extLst>
      <p:ext uri="{BB962C8B-B14F-4D97-AF65-F5344CB8AC3E}">
        <p14:creationId xmlns:p14="http://schemas.microsoft.com/office/powerpoint/2010/main" val="320909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633006" y="694024"/>
            <a:ext cx="10779153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F90CBA5-1AD7-4DAE-901C-7CC9D8ADE2F5}" type="datetime1">
              <a:rPr lang="en-US" smtClean="0"/>
              <a:t>2/16/2024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"/>
            <a:ext cx="11117083" cy="52322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003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FBBE6-1C53-2E4C-0806-3CADECC5D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25F6C-053F-9807-9F34-84937644942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04D769D-9029-48B7-8D81-019825EA0EDC}" type="datetime1">
              <a:rPr lang="en-US" smtClean="0"/>
              <a:t>2/16/2024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D1B44B-3D23-9344-0E85-A58B7BFE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07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EF90813-6DB0-B9E9-4DF0-90DB1AFBA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8962" y="2340522"/>
            <a:ext cx="8680450" cy="373062"/>
          </a:xfrm>
        </p:spPr>
        <p:txBody>
          <a:bodyPr/>
          <a:lstStyle>
            <a:lvl1pPr marL="0" indent="0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Please mention the name/title of your project here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AFBBC5-2A98-396D-9835-914AB8132AAC}"/>
              </a:ext>
            </a:extLst>
          </p:cNvPr>
          <p:cNvSpPr txBox="1"/>
          <p:nvPr userDrawn="1"/>
        </p:nvSpPr>
        <p:spPr>
          <a:xfrm>
            <a:off x="758962" y="1964807"/>
            <a:ext cx="2323272" cy="37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/>
              <a:t>Project title: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54E517-AF9D-8497-78C9-E32E5D0FB446}"/>
              </a:ext>
            </a:extLst>
          </p:cNvPr>
          <p:cNvSpPr txBox="1"/>
          <p:nvPr userDrawn="1"/>
        </p:nvSpPr>
        <p:spPr>
          <a:xfrm>
            <a:off x="758962" y="2949706"/>
            <a:ext cx="6226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Team Name:                 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0BA0F7-D9CC-EA0C-16A1-F4E1DF97661E}"/>
              </a:ext>
            </a:extLst>
          </p:cNvPr>
          <p:cNvSpPr txBox="1"/>
          <p:nvPr userDrawn="1"/>
        </p:nvSpPr>
        <p:spPr>
          <a:xfrm>
            <a:off x="758962" y="4283365"/>
            <a:ext cx="8862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/>
              <a:t>Team Member names along with Project Guide/mentor: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7819D1B2-7466-1C8F-0A4A-FD4806DCBD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62" y="4652696"/>
            <a:ext cx="8680450" cy="2066155"/>
          </a:xfrm>
        </p:spPr>
        <p:txBody>
          <a:bodyPr/>
          <a:lstStyle>
            <a:lvl1pPr marL="0" indent="0">
              <a:buNone/>
              <a:defRPr b="0">
                <a:latin typeface="+mj-lt"/>
              </a:defRPr>
            </a:lvl1pPr>
          </a:lstStyle>
          <a:p>
            <a:pPr lvl="1"/>
            <a:r>
              <a:rPr lang="en-US" sz="1800" dirty="0">
                <a:latin typeface="Work Sans" panose="00000500000000000000" pitchFamily="2" charset="0"/>
              </a:rPr>
              <a:t>[Member 1 Name]: [Role]</a:t>
            </a:r>
          </a:p>
          <a:p>
            <a:pPr lvl="1"/>
            <a:r>
              <a:rPr lang="en-US" sz="1800" dirty="0">
                <a:latin typeface="Work Sans" panose="00000500000000000000" pitchFamily="2" charset="0"/>
              </a:rPr>
              <a:t>[Member 2 Name]: [Role]</a:t>
            </a:r>
          </a:p>
          <a:p>
            <a:pPr lvl="1"/>
            <a:r>
              <a:rPr lang="en-US" sz="1800" dirty="0">
                <a:latin typeface="Work Sans" panose="00000500000000000000" pitchFamily="2" charset="0"/>
              </a:rPr>
              <a:t>[Member 3 Name]: [Role]</a:t>
            </a:r>
          </a:p>
          <a:p>
            <a:pPr lvl="1"/>
            <a:r>
              <a:rPr lang="en-US" sz="1800" dirty="0">
                <a:latin typeface="Work Sans" panose="00000500000000000000" pitchFamily="2" charset="0"/>
              </a:rPr>
              <a:t>[Member 4 Name]: [Role]</a:t>
            </a:r>
          </a:p>
          <a:p>
            <a:pPr lvl="1"/>
            <a:r>
              <a:rPr lang="en-US" sz="1800" dirty="0">
                <a:latin typeface="Work Sans" panose="00000500000000000000" pitchFamily="2" charset="0"/>
              </a:rPr>
              <a:t>[Member 5 Name]: [Role]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3730AA41-ECD1-6E73-584C-10582C3329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8962" y="3319038"/>
            <a:ext cx="8680450" cy="373062"/>
          </a:xfrm>
        </p:spPr>
        <p:txBody>
          <a:bodyPr/>
          <a:lstStyle>
            <a:lvl1pPr marL="0" indent="0">
              <a:buNone/>
              <a:defRPr b="0">
                <a:latin typeface="+mj-lt"/>
              </a:defRPr>
            </a:lvl1pPr>
          </a:lstStyle>
          <a:p>
            <a:pPr lvl="0"/>
            <a:r>
              <a:rPr lang="en-US" dirty="0"/>
              <a:t>Please mention the name of your team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6896825" y="153262"/>
            <a:ext cx="5262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Idea Harvest’24</a:t>
            </a:r>
          </a:p>
        </p:txBody>
      </p:sp>
    </p:spTree>
    <p:extLst>
      <p:ext uri="{BB962C8B-B14F-4D97-AF65-F5344CB8AC3E}">
        <p14:creationId xmlns:p14="http://schemas.microsoft.com/office/powerpoint/2010/main" val="230566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31520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0" y="4476749"/>
            <a:ext cx="2209800" cy="2381251"/>
          </a:xfrm>
          <a:custGeom>
            <a:avLst/>
            <a:gdLst>
              <a:gd name="connsiteX0" fmla="*/ 0 w 2209800"/>
              <a:gd name="connsiteY0" fmla="*/ 0 h 2381250"/>
              <a:gd name="connsiteX1" fmla="*/ 2209800 w 2209800"/>
              <a:gd name="connsiteY1" fmla="*/ 0 h 2381250"/>
              <a:gd name="connsiteX2" fmla="*/ 2209800 w 2209800"/>
              <a:gd name="connsiteY2" fmla="*/ 2381250 h 2381250"/>
              <a:gd name="connsiteX3" fmla="*/ 0 w 2209800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2381250">
                <a:moveTo>
                  <a:pt x="0" y="0"/>
                </a:moveTo>
                <a:lnTo>
                  <a:pt x="2209800" y="0"/>
                </a:lnTo>
                <a:lnTo>
                  <a:pt x="2209800" y="2381250"/>
                </a:lnTo>
                <a:lnTo>
                  <a:pt x="0" y="2381250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0" y="17480"/>
            <a:ext cx="11117083" cy="52322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4"/>
            <a:ext cx="464888" cy="2380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537460" y="6223334"/>
            <a:ext cx="11135984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720" y="708128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8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904D769D-9029-48B7-8D81-019825EA0EDC}" type="datetime1">
              <a:rPr lang="en-US" smtClean="0"/>
              <a:t>2/16/2024</a:t>
            </a:fld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470DF89-B8A0-F618-4495-24521607EAA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4" y="6328718"/>
            <a:ext cx="1917473" cy="3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8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38" r:id="rId3"/>
    <p:sldLayoutId id="2147483664" r:id="rId4"/>
    <p:sldLayoutId id="2147483733" r:id="rId5"/>
    <p:sldLayoutId id="2147483737" r:id="rId6"/>
    <p:sldLayoutId id="2147483739" r:id="rId7"/>
  </p:sldLayoutIdLst>
  <p:hf hdr="0" ftr="0"/>
  <p:txStyles>
    <p:titleStyle>
      <a:lvl1pPr algn="l" defTabSz="914172" rtl="0" eaLnBrk="1" latinLnBrk="0" hangingPunct="1">
        <a:lnSpc>
          <a:spcPct val="100000"/>
        </a:lnSpc>
        <a:spcBef>
          <a:spcPct val="0"/>
        </a:spcBef>
        <a:buNone/>
        <a:defRPr sz="2800" kern="1200" spc="-20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266634" indent="-266634" algn="l" defTabSz="914172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738" indent="-184104" algn="l" defTabSz="914172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Idea%20Harvest'24%20PPT%20Template%5b1%5d.pptx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2.wdp"/><Relationship Id="rId7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85675-8050-4BEB-EF0A-7C1892F7D1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49636" y="2477683"/>
            <a:ext cx="9653399" cy="609643"/>
          </a:xfrm>
        </p:spPr>
        <p:txBody>
          <a:bodyPr>
            <a:normAutofit fontScale="25000" lnSpcReduction="20000"/>
          </a:bodyPr>
          <a:lstStyle/>
          <a:p>
            <a:r>
              <a:rPr lang="en-US" sz="5200" b="1" dirty="0">
                <a:latin typeface="Bookman Old Style" panose="02050604050505020204" pitchFamily="18" charset="0"/>
              </a:rPr>
              <a:t>BIO-SENSOR BASED SMART VENTILATING SYSTEM USING AMBU BAG FOR EMERGENCY INHALATION AID</a:t>
            </a:r>
            <a:endParaRPr lang="en-IN" sz="5200" b="1" dirty="0">
              <a:latin typeface="Bookman Old Style" panose="020506040505050202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61E5A-8927-24E7-FBD5-E8D1FD18C3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8962" y="3354553"/>
            <a:ext cx="8680450" cy="3730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BLYNK BIOMED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2AE17-2EF1-26A2-9EF9-1390F9E155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IN" sz="1500" b="1" dirty="0"/>
              <a:t>TEAM MEMBERS:</a:t>
            </a:r>
            <a:r>
              <a:rPr lang="en-IN" b="1" dirty="0"/>
              <a:t> </a:t>
            </a:r>
            <a:r>
              <a:rPr lang="en-IN" sz="1300" dirty="0"/>
              <a:t>PRANESH S                       </a:t>
            </a:r>
            <a:r>
              <a:rPr lang="en-IN" sz="1500" b="1" dirty="0"/>
              <a:t>TEAM GUIDE</a:t>
            </a:r>
            <a:r>
              <a:rPr lang="en-IN" sz="1300" dirty="0"/>
              <a:t>: </a:t>
            </a:r>
            <a:r>
              <a:rPr lang="en-US" sz="1400" dirty="0"/>
              <a:t>Prof. N. KRISHNAPRIYA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                             NOOR AARIFA A                                        INNOVATION AMBASSADOR          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                             SUBARNA C                                              DEPT OF ECE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                             PRIYADHARSHINI S</a:t>
            </a:r>
          </a:p>
          <a:p>
            <a:pPr>
              <a:lnSpc>
                <a:spcPct val="150000"/>
              </a:lnSpc>
            </a:pPr>
            <a:r>
              <a:rPr lang="en-IN" sz="1300" dirty="0"/>
              <a:t>                              </a:t>
            </a:r>
            <a:r>
              <a:rPr lang="en-IN" sz="13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 Dept. of ECE – III year</a:t>
            </a:r>
            <a:endParaRPr lang="en-US" sz="1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D6DBA-CEB6-FFA3-D35D-273C7A8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7" y="153067"/>
            <a:ext cx="1173300" cy="115332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Vector Illustration Of Patient Breathes With Ambu Bag - Bag Valve Mask -  Free Transparent PNG Clipart Images Download">
            <a:extLst>
              <a:ext uri="{FF2B5EF4-FFF2-40B4-BE49-F238E27FC236}">
                <a16:creationId xmlns:a16="http://schemas.microsoft.com/office/drawing/2014/main" id="{BB99C7A4-44EE-8DC2-473D-86823F8B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68" y="3429000"/>
            <a:ext cx="3263422" cy="295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B8D606B-731A-7F05-F1E4-73B9304A26B2}"/>
              </a:ext>
            </a:extLst>
          </p:cNvPr>
          <p:cNvSpPr txBox="1"/>
          <p:nvPr/>
        </p:nvSpPr>
        <p:spPr>
          <a:xfrm>
            <a:off x="1068010" y="167622"/>
            <a:ext cx="58047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solidFill>
                  <a:srgbClr val="002060"/>
                </a:solidFill>
                <a:latin typeface="Arno Pro Smbd" panose="02020702050506020403" pitchFamily="18" charset="0"/>
              </a:rPr>
              <a:t>JANSONS INSTITUTE OF TECHNOLOGY</a:t>
            </a:r>
          </a:p>
          <a:p>
            <a:pPr algn="ctr">
              <a:tabLst>
                <a:tab pos="2865755" algn="ctr"/>
                <a:tab pos="5731510" algn="r"/>
              </a:tabLst>
            </a:pPr>
            <a:r>
              <a:rPr lang="en-IN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(An Autonomous Institution)</a:t>
            </a:r>
          </a:p>
          <a:p>
            <a:pPr algn="ctr">
              <a:tabLst>
                <a:tab pos="2865755" algn="ctr"/>
                <a:tab pos="5731510" algn="r"/>
              </a:tabLst>
            </a:pPr>
            <a:r>
              <a:rPr lang="en-IN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Approved by AICTE, New Delhi and Affiliated to Anna University, Chennai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tabLst>
                <a:tab pos="2865755" algn="ctr"/>
                <a:tab pos="5731510" algn="r"/>
              </a:tabLst>
            </a:pPr>
            <a:r>
              <a:rPr lang="en-IN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Accredited by NAAC and ISO 9001:2015 certified Institution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tabLst>
                <a:tab pos="2865755" algn="ctr"/>
                <a:tab pos="5731510" algn="r"/>
              </a:tabLst>
            </a:pPr>
            <a:r>
              <a:rPr lang="en-IN" sz="11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Coimbatore, Tamil Nadu – 641659</a:t>
            </a:r>
            <a:endParaRPr lang="en-IN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237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C0B18D1-B575-911C-C337-61530F544BC7}"/>
              </a:ext>
            </a:extLst>
          </p:cNvPr>
          <p:cNvSpPr txBox="1"/>
          <p:nvPr/>
        </p:nvSpPr>
        <p:spPr>
          <a:xfrm>
            <a:off x="3286624" y="1070325"/>
            <a:ext cx="4881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Thank you</a:t>
            </a:r>
          </a:p>
        </p:txBody>
      </p:sp>
      <p:pic>
        <p:nvPicPr>
          <p:cNvPr id="2" name="Picture 2" descr="The Ultimate Ambu Bag FAQ - AED Superstore Resource Center">
            <a:extLst>
              <a:ext uri="{FF2B5EF4-FFF2-40B4-BE49-F238E27FC236}">
                <a16:creationId xmlns:a16="http://schemas.microsoft.com/office/drawing/2014/main" id="{D9ABB31D-50A6-25F3-D064-04DF57A9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1729" y="0"/>
            <a:ext cx="12575458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62B55-D9C1-CD87-C011-A63FF09E8632}"/>
              </a:ext>
            </a:extLst>
          </p:cNvPr>
          <p:cNvSpPr/>
          <p:nvPr/>
        </p:nvSpPr>
        <p:spPr>
          <a:xfrm>
            <a:off x="6823588" y="1020544"/>
            <a:ext cx="465082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4E9DE4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AE9DD-EC67-157A-33A6-48C6B800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374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CBD-56CE-2E1C-A141-98F164CE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2"/>
            <a:ext cx="11117083" cy="523220"/>
          </a:xfrm>
        </p:spPr>
        <p:txBody>
          <a:bodyPr/>
          <a:lstStyle/>
          <a:p>
            <a:pPr algn="l"/>
            <a:r>
              <a:rPr lang="en-US" sz="2800" b="1" i="0" dirty="0">
                <a:effectLst/>
                <a:latin typeface="+mn-lt"/>
              </a:rPr>
              <a:t>What is the innovation in your idea?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2E9FDC8-42D0-E811-377F-5CC6055B3B77}"/>
              </a:ext>
            </a:extLst>
          </p:cNvPr>
          <p:cNvSpPr txBox="1">
            <a:spLocks/>
          </p:cNvSpPr>
          <p:nvPr/>
        </p:nvSpPr>
        <p:spPr>
          <a:xfrm>
            <a:off x="538162" y="3374435"/>
            <a:ext cx="11115675" cy="2560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634" indent="-266634" algn="l" defTabSz="914172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738" indent="-184104" algn="l" defTabSz="914172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15" indent="-228543" algn="l" defTabSz="91417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00" indent="-228543" algn="l" defTabSz="91417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886" indent="-228543" algn="l" defTabSz="914172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972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57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43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29" indent="-228543" algn="l" defTabSz="914172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bg1">
                  <a:lumMod val="50000"/>
                </a:schemeClr>
              </a:buClr>
              <a:buFont typeface="Work Sans" panose="020B0604020202020204" pitchFamily="34" charset="0"/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2C653-C5AF-BF7C-2639-DEC9961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90" y="710166"/>
            <a:ext cx="10114193" cy="5786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BEA7C-0CAB-50BC-64D6-21C236215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52" name="Picture 4" descr="close-up hand using respiratory sopport mask 3109146 Vector Art at Vecteezy">
            <a:extLst>
              <a:ext uri="{FF2B5EF4-FFF2-40B4-BE49-F238E27FC236}">
                <a16:creationId xmlns:a16="http://schemas.microsoft.com/office/drawing/2014/main" id="{09633B80-5862-C79E-8DA4-33D35DFD1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175" y="1130708"/>
            <a:ext cx="2959528" cy="29103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5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CBD-56CE-2E1C-A141-98F164CE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2"/>
            <a:ext cx="11117083" cy="523220"/>
          </a:xfrm>
        </p:spPr>
        <p:txBody>
          <a:bodyPr/>
          <a:lstStyle/>
          <a:p>
            <a:pPr algn="l"/>
            <a:r>
              <a:rPr lang="en-US" sz="2800" b="1" i="0" dirty="0">
                <a:effectLst/>
                <a:latin typeface="+mn-lt"/>
              </a:rPr>
              <a:t>Key Differentiators: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534A8-1D9C-4F58-9282-BDFFC5E5B5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4" t="1" r="-1" b="32213"/>
          <a:stretch/>
        </p:blipFill>
        <p:spPr>
          <a:xfrm>
            <a:off x="501444" y="707923"/>
            <a:ext cx="3372466" cy="2386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F6DDEA-68E0-7A77-D15F-BE68C4240158}"/>
              </a:ext>
            </a:extLst>
          </p:cNvPr>
          <p:cNvSpPr txBox="1"/>
          <p:nvPr/>
        </p:nvSpPr>
        <p:spPr>
          <a:xfrm>
            <a:off x="4090219" y="1002890"/>
            <a:ext cx="7148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Advanced bio-sensors that can detect various physiological parameters such as respiratory rate, oxygen saturation levels, and heart rate.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These sensors would continuously monitor the patient's condition in real-time.</a:t>
            </a:r>
            <a:endParaRPr lang="en-IN" dirty="0"/>
          </a:p>
        </p:txBody>
      </p:sp>
      <p:pic>
        <p:nvPicPr>
          <p:cNvPr id="1026" name="Picture 2" descr="The Ultimate Ambu Bag FAQ - AED Superstore Resource Center">
            <a:extLst>
              <a:ext uri="{FF2B5EF4-FFF2-40B4-BE49-F238E27FC236}">
                <a16:creationId xmlns:a16="http://schemas.microsoft.com/office/drawing/2014/main" id="{595F4D6D-BBFC-9CA1-8854-DDD2ED6A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132" y="2694040"/>
            <a:ext cx="2803424" cy="23861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201649-0962-5379-949B-E535217A5965}"/>
              </a:ext>
            </a:extLst>
          </p:cNvPr>
          <p:cNvSpPr txBox="1"/>
          <p:nvPr/>
        </p:nvSpPr>
        <p:spPr>
          <a:xfrm>
            <a:off x="1012725" y="3409336"/>
            <a:ext cx="7344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To monitor real-time patient condition we use reliable, efficient &amp; portable using IoT enabled by cutting edge technology.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This enables instantaneous action and remote monitoring even from a distance.</a:t>
            </a:r>
            <a:endParaRPr lang="en-IN" dirty="0"/>
          </a:p>
        </p:txBody>
      </p:sp>
      <p:pic>
        <p:nvPicPr>
          <p:cNvPr id="1028" name="Picture 4" descr="How do right SEO and user-friendly design works well? – ULTIMEZ TECHNOLOGY">
            <a:extLst>
              <a:ext uri="{FF2B5EF4-FFF2-40B4-BE49-F238E27FC236}">
                <a16:creationId xmlns:a16="http://schemas.microsoft.com/office/drawing/2014/main" id="{CD1E031F-5B18-0E8E-CCCD-701D5761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60" y="4813251"/>
            <a:ext cx="3372466" cy="188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EB2779-BA66-74EF-AD9B-F7522E19D493}"/>
              </a:ext>
            </a:extLst>
          </p:cNvPr>
          <p:cNvSpPr txBox="1"/>
          <p:nvPr/>
        </p:nvSpPr>
        <p:spPr>
          <a:xfrm>
            <a:off x="4444179" y="5260260"/>
            <a:ext cx="7344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Design a user-friendly interface for both healthcare professionals and lay users.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 This interface should provide clear visualizations of the patient's physiological parameters and allow for easy adjustment of ventilation settings if needed.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13C1-30D4-1021-B996-FEF30BDB2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42166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CBD-56CE-2E1C-A141-98F164CE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2"/>
            <a:ext cx="11117083" cy="523220"/>
          </a:xfrm>
        </p:spPr>
        <p:txBody>
          <a:bodyPr/>
          <a:lstStyle/>
          <a:p>
            <a:pPr algn="l"/>
            <a:r>
              <a:rPr lang="en-US" sz="2800" b="1" i="0" dirty="0">
                <a:effectLst/>
                <a:latin typeface="+mn-lt"/>
              </a:rPr>
              <a:t>Prototype/Proof of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32C3D-1366-9650-69A6-CC3D6210C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616" y="705678"/>
            <a:ext cx="11115675" cy="3060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B09FA-082A-8F92-D49B-E62EBF3F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8" y="1796312"/>
            <a:ext cx="3377377" cy="2785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!!wow">
            <a:extLst>
              <a:ext uri="{FF2B5EF4-FFF2-40B4-BE49-F238E27FC236}">
                <a16:creationId xmlns:a16="http://schemas.microsoft.com/office/drawing/2014/main" id="{8FB66436-A448-14F3-E5A5-AA160ECA2C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" t="4090" b="1725"/>
          <a:stretch/>
        </p:blipFill>
        <p:spPr>
          <a:xfrm>
            <a:off x="7644055" y="280853"/>
            <a:ext cx="4193982" cy="2425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!!go">
            <a:extLst>
              <a:ext uri="{FF2B5EF4-FFF2-40B4-BE49-F238E27FC236}">
                <a16:creationId xmlns:a16="http://schemas.microsoft.com/office/drawing/2014/main" id="{6D1282E8-4B7F-D51D-6F8A-4BACA980D0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t="2778" r="1785" b="2778"/>
          <a:stretch/>
        </p:blipFill>
        <p:spPr>
          <a:xfrm>
            <a:off x="7677130" y="3475721"/>
            <a:ext cx="4193982" cy="2693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!!go">
            <a:extLst>
              <a:ext uri="{FF2B5EF4-FFF2-40B4-BE49-F238E27FC236}">
                <a16:creationId xmlns:a16="http://schemas.microsoft.com/office/drawing/2014/main" id="{2988673F-8271-12E3-799F-6F7FF8764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12" y="1178124"/>
            <a:ext cx="2655421" cy="4465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9FAB1-2C46-08C8-E8A6-BFDC8A2FA5D5}"/>
              </a:ext>
            </a:extLst>
          </p:cNvPr>
          <p:cNvSpPr txBox="1"/>
          <p:nvPr/>
        </p:nvSpPr>
        <p:spPr>
          <a:xfrm>
            <a:off x="853759" y="4788307"/>
            <a:ext cx="2485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+mj-lt"/>
              </a:rPr>
              <a:t>EXPERIMENTAL</a:t>
            </a:r>
            <a:r>
              <a:rPr lang="en-US" sz="1500" dirty="0"/>
              <a:t> </a:t>
            </a:r>
            <a:r>
              <a:rPr lang="en-US" sz="1500" b="1" dirty="0">
                <a:latin typeface="+mj-lt"/>
              </a:rPr>
              <a:t>SETUP</a:t>
            </a:r>
            <a:endParaRPr lang="en-IN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2AE09-F732-5B69-A490-EFCFF9123831}"/>
              </a:ext>
            </a:extLst>
          </p:cNvPr>
          <p:cNvSpPr txBox="1"/>
          <p:nvPr/>
        </p:nvSpPr>
        <p:spPr>
          <a:xfrm>
            <a:off x="4060727" y="5938684"/>
            <a:ext cx="30873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>
                <a:latin typeface="+mj-lt"/>
              </a:rPr>
              <a:t>Real Time Monitoring Via App 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F1E1B-97C2-D00F-8DD3-92E8681078FC}"/>
              </a:ext>
            </a:extLst>
          </p:cNvPr>
          <p:cNvSpPr txBox="1"/>
          <p:nvPr/>
        </p:nvSpPr>
        <p:spPr>
          <a:xfrm>
            <a:off x="8728471" y="2896039"/>
            <a:ext cx="24704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SYSTEM IN </a:t>
            </a:r>
            <a:r>
              <a:rPr lang="en-US" sz="1500" b="1" dirty="0">
                <a:solidFill>
                  <a:srgbClr val="C00000"/>
                </a:solidFill>
              </a:rPr>
              <a:t>OFF </a:t>
            </a:r>
            <a:r>
              <a:rPr lang="en-US" sz="1500" b="1" dirty="0"/>
              <a:t>STATE</a:t>
            </a:r>
            <a:endParaRPr lang="en-IN" sz="1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F6296-3B8C-0E46-1EC4-D237794442BE}"/>
              </a:ext>
            </a:extLst>
          </p:cNvPr>
          <p:cNvSpPr txBox="1"/>
          <p:nvPr/>
        </p:nvSpPr>
        <p:spPr>
          <a:xfrm>
            <a:off x="8629648" y="6280939"/>
            <a:ext cx="28409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SYSTEM IN </a:t>
            </a:r>
            <a:r>
              <a:rPr lang="en-US" sz="1500" b="1" dirty="0">
                <a:solidFill>
                  <a:srgbClr val="C00000"/>
                </a:solidFill>
              </a:rPr>
              <a:t>ON</a:t>
            </a:r>
            <a:r>
              <a:rPr lang="en-US" sz="1500" b="1" dirty="0"/>
              <a:t> STATE</a:t>
            </a:r>
            <a:endParaRPr lang="en-IN" sz="1500" b="1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2720A5-9B2F-1FE0-93EF-C1CFC989A274}"/>
              </a:ext>
            </a:extLst>
          </p:cNvPr>
          <p:cNvSpPr txBox="1"/>
          <p:nvPr/>
        </p:nvSpPr>
        <p:spPr>
          <a:xfrm>
            <a:off x="442452" y="6041744"/>
            <a:ext cx="3087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hlinkClick r:id="rId6" action="ppaction://hlinkpres?slideindex=1&amp;slidetitle="/>
              </a:rPr>
              <a:t>https://www.youtube.com/watch?v=GN53roUfwgk</a:t>
            </a:r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1EB7EB-DEB6-491A-BD8D-61B60BD6AD06}"/>
              </a:ext>
            </a:extLst>
          </p:cNvPr>
          <p:cNvSpPr txBox="1"/>
          <p:nvPr/>
        </p:nvSpPr>
        <p:spPr>
          <a:xfrm>
            <a:off x="442452" y="5584722"/>
            <a:ext cx="277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Video link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64588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CBD-56CE-2E1C-A141-98F164CE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2"/>
            <a:ext cx="11117083" cy="523220"/>
          </a:xfrm>
        </p:spPr>
        <p:txBody>
          <a:bodyPr/>
          <a:lstStyle/>
          <a:p>
            <a:pPr algn="l"/>
            <a:r>
              <a:rPr lang="en-US" sz="2800" b="1" i="0" dirty="0">
                <a:effectLst/>
                <a:latin typeface="+mn-lt"/>
              </a:rPr>
              <a:t>Future Plans/potential next steps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32C3D-1366-9650-69A6-CC3D6210C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162" y="686017"/>
            <a:ext cx="11115675" cy="18415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6" name="Google Shape;777;p36">
            <a:extLst>
              <a:ext uri="{FF2B5EF4-FFF2-40B4-BE49-F238E27FC236}">
                <a16:creationId xmlns:a16="http://schemas.microsoft.com/office/drawing/2014/main" id="{3345B6F7-C040-BA2F-75FA-44D42638E4D6}"/>
              </a:ext>
            </a:extLst>
          </p:cNvPr>
          <p:cNvSpPr/>
          <p:nvPr/>
        </p:nvSpPr>
        <p:spPr>
          <a:xfrm>
            <a:off x="-1" y="3898490"/>
            <a:ext cx="12192000" cy="2777612"/>
          </a:xfrm>
          <a:custGeom>
            <a:avLst/>
            <a:gdLst/>
            <a:ahLst/>
            <a:cxnLst/>
            <a:rect l="l" t="t" r="r" b="b"/>
            <a:pathLst>
              <a:path w="19576" h="3461" extrusionOk="0">
                <a:moveTo>
                  <a:pt x="19575" y="0"/>
                </a:moveTo>
                <a:lnTo>
                  <a:pt x="19575" y="2715"/>
                </a:lnTo>
                <a:lnTo>
                  <a:pt x="19411" y="2752"/>
                </a:lnTo>
                <a:lnTo>
                  <a:pt x="19411" y="2752"/>
                </a:lnTo>
                <a:cubicBezTo>
                  <a:pt x="19278" y="2782"/>
                  <a:pt x="19146" y="2812"/>
                  <a:pt x="19012" y="2838"/>
                </a:cubicBezTo>
                <a:lnTo>
                  <a:pt x="19012" y="2838"/>
                </a:lnTo>
                <a:cubicBezTo>
                  <a:pt x="17982" y="3054"/>
                  <a:pt x="16971" y="3218"/>
                  <a:pt x="15986" y="3320"/>
                </a:cubicBezTo>
                <a:lnTo>
                  <a:pt x="15986" y="3320"/>
                </a:lnTo>
                <a:cubicBezTo>
                  <a:pt x="15517" y="3373"/>
                  <a:pt x="15047" y="3404"/>
                  <a:pt x="14592" y="3429"/>
                </a:cubicBezTo>
                <a:lnTo>
                  <a:pt x="14592" y="3429"/>
                </a:lnTo>
                <a:cubicBezTo>
                  <a:pt x="14147" y="3447"/>
                  <a:pt x="13714" y="3460"/>
                  <a:pt x="13288" y="3454"/>
                </a:cubicBezTo>
                <a:lnTo>
                  <a:pt x="13288" y="3454"/>
                </a:lnTo>
                <a:cubicBezTo>
                  <a:pt x="11700" y="3441"/>
                  <a:pt x="10229" y="3245"/>
                  <a:pt x="8967" y="2871"/>
                </a:cubicBezTo>
                <a:lnTo>
                  <a:pt x="8967" y="2871"/>
                </a:lnTo>
                <a:cubicBezTo>
                  <a:pt x="8892" y="2850"/>
                  <a:pt x="8818" y="2825"/>
                  <a:pt x="8745" y="2801"/>
                </a:cubicBezTo>
                <a:lnTo>
                  <a:pt x="8745" y="2801"/>
                </a:lnTo>
                <a:cubicBezTo>
                  <a:pt x="8672" y="2778"/>
                  <a:pt x="8597" y="2756"/>
                  <a:pt x="8527" y="2730"/>
                </a:cubicBezTo>
                <a:lnTo>
                  <a:pt x="8527" y="2730"/>
                </a:lnTo>
                <a:cubicBezTo>
                  <a:pt x="8386" y="2682"/>
                  <a:pt x="8252" y="2632"/>
                  <a:pt x="8121" y="2582"/>
                </a:cubicBezTo>
                <a:lnTo>
                  <a:pt x="8121" y="2582"/>
                </a:lnTo>
                <a:cubicBezTo>
                  <a:pt x="7864" y="2483"/>
                  <a:pt x="7627" y="2382"/>
                  <a:pt x="7404" y="2287"/>
                </a:cubicBezTo>
                <a:lnTo>
                  <a:pt x="7404" y="2287"/>
                </a:lnTo>
                <a:cubicBezTo>
                  <a:pt x="7186" y="2194"/>
                  <a:pt x="6980" y="2104"/>
                  <a:pt x="6785" y="2023"/>
                </a:cubicBezTo>
                <a:lnTo>
                  <a:pt x="6785" y="2023"/>
                </a:lnTo>
                <a:cubicBezTo>
                  <a:pt x="6690" y="1984"/>
                  <a:pt x="6595" y="1947"/>
                  <a:pt x="6503" y="1912"/>
                </a:cubicBezTo>
                <a:lnTo>
                  <a:pt x="6503" y="1912"/>
                </a:lnTo>
                <a:cubicBezTo>
                  <a:pt x="6412" y="1878"/>
                  <a:pt x="6321" y="1847"/>
                  <a:pt x="6231" y="1814"/>
                </a:cubicBezTo>
                <a:lnTo>
                  <a:pt x="6231" y="1814"/>
                </a:lnTo>
                <a:cubicBezTo>
                  <a:pt x="5528" y="1576"/>
                  <a:pt x="4819" y="1441"/>
                  <a:pt x="4138" y="1391"/>
                </a:cubicBezTo>
                <a:lnTo>
                  <a:pt x="4138" y="1391"/>
                </a:lnTo>
                <a:cubicBezTo>
                  <a:pt x="3498" y="1345"/>
                  <a:pt x="2885" y="1372"/>
                  <a:pt x="2311" y="1455"/>
                </a:cubicBezTo>
                <a:lnTo>
                  <a:pt x="2311" y="1455"/>
                </a:lnTo>
                <a:cubicBezTo>
                  <a:pt x="1768" y="1533"/>
                  <a:pt x="1258" y="1661"/>
                  <a:pt x="780" y="1815"/>
                </a:cubicBezTo>
                <a:lnTo>
                  <a:pt x="780" y="1815"/>
                </a:lnTo>
                <a:cubicBezTo>
                  <a:pt x="511" y="1902"/>
                  <a:pt x="251" y="1999"/>
                  <a:pt x="0" y="2101"/>
                </a:cubicBezTo>
                <a:lnTo>
                  <a:pt x="0" y="934"/>
                </a:lnTo>
                <a:lnTo>
                  <a:pt x="0" y="934"/>
                </a:lnTo>
                <a:cubicBezTo>
                  <a:pt x="150" y="868"/>
                  <a:pt x="304" y="804"/>
                  <a:pt x="462" y="742"/>
                </a:cubicBezTo>
                <a:lnTo>
                  <a:pt x="462" y="742"/>
                </a:lnTo>
                <a:cubicBezTo>
                  <a:pt x="969" y="543"/>
                  <a:pt x="1524" y="366"/>
                  <a:pt x="2132" y="239"/>
                </a:cubicBezTo>
                <a:lnTo>
                  <a:pt x="2132" y="239"/>
                </a:lnTo>
                <a:cubicBezTo>
                  <a:pt x="2782" y="103"/>
                  <a:pt x="3495" y="23"/>
                  <a:pt x="4263" y="30"/>
                </a:cubicBezTo>
                <a:lnTo>
                  <a:pt x="4263" y="30"/>
                </a:lnTo>
                <a:cubicBezTo>
                  <a:pt x="5090" y="36"/>
                  <a:pt x="5987" y="144"/>
                  <a:pt x="6913" y="396"/>
                </a:cubicBezTo>
                <a:lnTo>
                  <a:pt x="6913" y="396"/>
                </a:lnTo>
                <a:cubicBezTo>
                  <a:pt x="7033" y="430"/>
                  <a:pt x="7155" y="464"/>
                  <a:pt x="7277" y="501"/>
                </a:cubicBezTo>
                <a:lnTo>
                  <a:pt x="7277" y="501"/>
                </a:lnTo>
                <a:cubicBezTo>
                  <a:pt x="7400" y="539"/>
                  <a:pt x="7519" y="578"/>
                  <a:pt x="7637" y="618"/>
                </a:cubicBezTo>
                <a:lnTo>
                  <a:pt x="7637" y="618"/>
                </a:lnTo>
                <a:cubicBezTo>
                  <a:pt x="7877" y="699"/>
                  <a:pt x="8107" y="783"/>
                  <a:pt x="8335" y="865"/>
                </a:cubicBezTo>
                <a:lnTo>
                  <a:pt x="8335" y="865"/>
                </a:lnTo>
                <a:cubicBezTo>
                  <a:pt x="8566" y="947"/>
                  <a:pt x="8791" y="1025"/>
                  <a:pt x="9014" y="1096"/>
                </a:cubicBezTo>
                <a:lnTo>
                  <a:pt x="9014" y="1096"/>
                </a:lnTo>
                <a:cubicBezTo>
                  <a:pt x="9126" y="1130"/>
                  <a:pt x="9239" y="1165"/>
                  <a:pt x="9350" y="1195"/>
                </a:cubicBezTo>
                <a:lnTo>
                  <a:pt x="9350" y="1195"/>
                </a:lnTo>
                <a:cubicBezTo>
                  <a:pt x="9407" y="1212"/>
                  <a:pt x="9463" y="1224"/>
                  <a:pt x="9519" y="1239"/>
                </a:cubicBezTo>
                <a:lnTo>
                  <a:pt x="9519" y="1239"/>
                </a:lnTo>
                <a:cubicBezTo>
                  <a:pt x="9577" y="1253"/>
                  <a:pt x="9633" y="1269"/>
                  <a:pt x="9692" y="1281"/>
                </a:cubicBezTo>
                <a:lnTo>
                  <a:pt x="9692" y="1281"/>
                </a:lnTo>
                <a:cubicBezTo>
                  <a:pt x="10657" y="1501"/>
                  <a:pt x="11792" y="1583"/>
                  <a:pt x="13013" y="1514"/>
                </a:cubicBezTo>
                <a:lnTo>
                  <a:pt x="13013" y="1514"/>
                </a:lnTo>
                <a:cubicBezTo>
                  <a:pt x="13335" y="1499"/>
                  <a:pt x="13662" y="1466"/>
                  <a:pt x="13995" y="1431"/>
                </a:cubicBezTo>
                <a:lnTo>
                  <a:pt x="13995" y="1431"/>
                </a:lnTo>
                <a:cubicBezTo>
                  <a:pt x="14334" y="1389"/>
                  <a:pt x="14679" y="1344"/>
                  <a:pt x="15028" y="1281"/>
                </a:cubicBezTo>
                <a:lnTo>
                  <a:pt x="15028" y="1281"/>
                </a:lnTo>
                <a:cubicBezTo>
                  <a:pt x="15753" y="1159"/>
                  <a:pt x="16495" y="987"/>
                  <a:pt x="17251" y="775"/>
                </a:cubicBezTo>
                <a:lnTo>
                  <a:pt x="17251" y="775"/>
                </a:lnTo>
                <a:cubicBezTo>
                  <a:pt x="17348" y="749"/>
                  <a:pt x="17445" y="720"/>
                  <a:pt x="17542" y="691"/>
                </a:cubicBezTo>
                <a:lnTo>
                  <a:pt x="17837" y="603"/>
                </a:lnTo>
                <a:lnTo>
                  <a:pt x="18132" y="509"/>
                </a:lnTo>
                <a:lnTo>
                  <a:pt x="18132" y="509"/>
                </a:lnTo>
                <a:cubicBezTo>
                  <a:pt x="18232" y="478"/>
                  <a:pt x="18332" y="446"/>
                  <a:pt x="18431" y="412"/>
                </a:cubicBezTo>
                <a:lnTo>
                  <a:pt x="18733" y="309"/>
                </a:lnTo>
                <a:lnTo>
                  <a:pt x="18733" y="309"/>
                </a:lnTo>
                <a:cubicBezTo>
                  <a:pt x="18834" y="275"/>
                  <a:pt x="18934" y="237"/>
                  <a:pt x="19036" y="201"/>
                </a:cubicBezTo>
                <a:lnTo>
                  <a:pt x="19036" y="201"/>
                </a:lnTo>
                <a:cubicBezTo>
                  <a:pt x="19217" y="138"/>
                  <a:pt x="19394" y="69"/>
                  <a:pt x="19575" y="0"/>
                </a:cubicBezTo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" name="Google Shape;780;p36">
            <a:extLst>
              <a:ext uri="{FF2B5EF4-FFF2-40B4-BE49-F238E27FC236}">
                <a16:creationId xmlns:a16="http://schemas.microsoft.com/office/drawing/2014/main" id="{A9015A4B-B0D4-6D06-B121-1AA02D453A8A}"/>
              </a:ext>
            </a:extLst>
          </p:cNvPr>
          <p:cNvSpPr/>
          <p:nvPr/>
        </p:nvSpPr>
        <p:spPr>
          <a:xfrm rot="528592">
            <a:off x="547658" y="4609321"/>
            <a:ext cx="538326" cy="321992"/>
          </a:xfrm>
          <a:custGeom>
            <a:avLst/>
            <a:gdLst/>
            <a:ahLst/>
            <a:cxnLst/>
            <a:rect l="l" t="t" r="r" b="b"/>
            <a:pathLst>
              <a:path w="863" h="402" extrusionOk="0">
                <a:moveTo>
                  <a:pt x="862" y="132"/>
                </a:moveTo>
                <a:lnTo>
                  <a:pt x="862" y="132"/>
                </a:lnTo>
                <a:cubicBezTo>
                  <a:pt x="576" y="211"/>
                  <a:pt x="301" y="302"/>
                  <a:pt x="38" y="401"/>
                </a:cubicBezTo>
                <a:lnTo>
                  <a:pt x="0" y="277"/>
                </a:lnTo>
                <a:lnTo>
                  <a:pt x="0" y="277"/>
                </a:lnTo>
                <a:cubicBezTo>
                  <a:pt x="265" y="176"/>
                  <a:pt x="542" y="84"/>
                  <a:pt x="831" y="0"/>
                </a:cubicBezTo>
                <a:lnTo>
                  <a:pt x="862" y="13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" name="Google Shape;781;p36">
            <a:extLst>
              <a:ext uri="{FF2B5EF4-FFF2-40B4-BE49-F238E27FC236}">
                <a16:creationId xmlns:a16="http://schemas.microsoft.com/office/drawing/2014/main" id="{069EE76D-7620-D869-BB5F-3E32EDEFAC76}"/>
              </a:ext>
            </a:extLst>
          </p:cNvPr>
          <p:cNvSpPr/>
          <p:nvPr/>
        </p:nvSpPr>
        <p:spPr>
          <a:xfrm rot="909130">
            <a:off x="1699402" y="4414422"/>
            <a:ext cx="634458" cy="247684"/>
          </a:xfrm>
          <a:custGeom>
            <a:avLst/>
            <a:gdLst/>
            <a:ahLst/>
            <a:cxnLst/>
            <a:rect l="l" t="t" r="r" b="b"/>
            <a:pathLst>
              <a:path w="1020" h="307" extrusionOk="0">
                <a:moveTo>
                  <a:pt x="1019" y="146"/>
                </a:moveTo>
                <a:lnTo>
                  <a:pt x="1019" y="146"/>
                </a:lnTo>
                <a:cubicBezTo>
                  <a:pt x="675" y="182"/>
                  <a:pt x="343" y="237"/>
                  <a:pt x="26" y="306"/>
                </a:cubicBezTo>
                <a:lnTo>
                  <a:pt x="0" y="169"/>
                </a:lnTo>
                <a:lnTo>
                  <a:pt x="0" y="169"/>
                </a:lnTo>
                <a:cubicBezTo>
                  <a:pt x="321" y="96"/>
                  <a:pt x="657" y="38"/>
                  <a:pt x="1008" y="0"/>
                </a:cubicBezTo>
                <a:lnTo>
                  <a:pt x="1019" y="1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Google Shape;782;p36">
            <a:extLst>
              <a:ext uri="{FF2B5EF4-FFF2-40B4-BE49-F238E27FC236}">
                <a16:creationId xmlns:a16="http://schemas.microsoft.com/office/drawing/2014/main" id="{487C97AF-1C0D-8BB3-7208-18F42938EB14}"/>
              </a:ext>
            </a:extLst>
          </p:cNvPr>
          <p:cNvSpPr/>
          <p:nvPr/>
        </p:nvSpPr>
        <p:spPr>
          <a:xfrm rot="11532315" flipV="1">
            <a:off x="3004886" y="4560917"/>
            <a:ext cx="755304" cy="123842"/>
          </a:xfrm>
          <a:custGeom>
            <a:avLst/>
            <a:gdLst/>
            <a:ahLst/>
            <a:cxnLst/>
            <a:rect l="l" t="t" r="r" b="b"/>
            <a:pathLst>
              <a:path w="1212" h="207" extrusionOk="0">
                <a:moveTo>
                  <a:pt x="1186" y="206"/>
                </a:moveTo>
                <a:lnTo>
                  <a:pt x="1186" y="206"/>
                </a:lnTo>
                <a:cubicBezTo>
                  <a:pt x="778" y="167"/>
                  <a:pt x="381" y="156"/>
                  <a:pt x="0" y="168"/>
                </a:cubicBezTo>
                <a:lnTo>
                  <a:pt x="0" y="15"/>
                </a:lnTo>
                <a:lnTo>
                  <a:pt x="0" y="15"/>
                </a:lnTo>
                <a:cubicBezTo>
                  <a:pt x="389" y="0"/>
                  <a:pt x="794" y="7"/>
                  <a:pt x="1211" y="45"/>
                </a:cubicBezTo>
                <a:lnTo>
                  <a:pt x="1186" y="20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" name="Google Shape;783;p36">
            <a:extLst>
              <a:ext uri="{FF2B5EF4-FFF2-40B4-BE49-F238E27FC236}">
                <a16:creationId xmlns:a16="http://schemas.microsoft.com/office/drawing/2014/main" id="{E3665A68-E7FD-5AC0-5C47-7998EF6D969F}"/>
              </a:ext>
            </a:extLst>
          </p:cNvPr>
          <p:cNvSpPr/>
          <p:nvPr/>
        </p:nvSpPr>
        <p:spPr>
          <a:xfrm>
            <a:off x="4329284" y="4763200"/>
            <a:ext cx="898130" cy="417528"/>
          </a:xfrm>
          <a:custGeom>
            <a:avLst/>
            <a:gdLst/>
            <a:ahLst/>
            <a:cxnLst/>
            <a:rect l="l" t="t" r="r" b="b"/>
            <a:pathLst>
              <a:path w="1443" h="519" extrusionOk="0">
                <a:moveTo>
                  <a:pt x="1354" y="518"/>
                </a:moveTo>
                <a:lnTo>
                  <a:pt x="1354" y="518"/>
                </a:lnTo>
                <a:cubicBezTo>
                  <a:pt x="900" y="361"/>
                  <a:pt x="445" y="245"/>
                  <a:pt x="0" y="164"/>
                </a:cubicBezTo>
                <a:lnTo>
                  <a:pt x="46" y="0"/>
                </a:lnTo>
                <a:lnTo>
                  <a:pt x="46" y="0"/>
                </a:lnTo>
                <a:cubicBezTo>
                  <a:pt x="504" y="80"/>
                  <a:pt x="973" y="197"/>
                  <a:pt x="1442" y="354"/>
                </a:cubicBezTo>
                <a:lnTo>
                  <a:pt x="1354" y="51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" name="Google Shape;784;p36">
            <a:extLst>
              <a:ext uri="{FF2B5EF4-FFF2-40B4-BE49-F238E27FC236}">
                <a16:creationId xmlns:a16="http://schemas.microsoft.com/office/drawing/2014/main" id="{8913A268-1819-D91E-22E7-9C12CEDD4012}"/>
              </a:ext>
            </a:extLst>
          </p:cNvPr>
          <p:cNvSpPr/>
          <p:nvPr/>
        </p:nvSpPr>
        <p:spPr>
          <a:xfrm rot="21279004">
            <a:off x="5889000" y="5278161"/>
            <a:ext cx="1062920" cy="587368"/>
          </a:xfrm>
          <a:custGeom>
            <a:avLst/>
            <a:gdLst/>
            <a:ahLst/>
            <a:cxnLst/>
            <a:rect l="l" t="t" r="r" b="b"/>
            <a:pathLst>
              <a:path w="1707" h="731" extrusionOk="0">
                <a:moveTo>
                  <a:pt x="1622" y="730"/>
                </a:moveTo>
                <a:lnTo>
                  <a:pt x="1622" y="730"/>
                </a:lnTo>
                <a:cubicBezTo>
                  <a:pt x="1030" y="573"/>
                  <a:pt x="500" y="362"/>
                  <a:pt x="0" y="164"/>
                </a:cubicBezTo>
                <a:lnTo>
                  <a:pt x="107" y="0"/>
                </a:lnTo>
                <a:lnTo>
                  <a:pt x="107" y="0"/>
                </a:lnTo>
                <a:cubicBezTo>
                  <a:pt x="611" y="197"/>
                  <a:pt x="1133" y="399"/>
                  <a:pt x="1706" y="545"/>
                </a:cubicBezTo>
                <a:lnTo>
                  <a:pt x="1622" y="73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" name="Google Shape;785;p36">
            <a:extLst>
              <a:ext uri="{FF2B5EF4-FFF2-40B4-BE49-F238E27FC236}">
                <a16:creationId xmlns:a16="http://schemas.microsoft.com/office/drawing/2014/main" id="{45512BA9-2827-3047-C024-DC03E16A8B5B}"/>
              </a:ext>
            </a:extLst>
          </p:cNvPr>
          <p:cNvSpPr/>
          <p:nvPr/>
        </p:nvSpPr>
        <p:spPr>
          <a:xfrm>
            <a:off x="7610081" y="5693914"/>
            <a:ext cx="1392506" cy="300764"/>
          </a:xfrm>
          <a:custGeom>
            <a:avLst/>
            <a:gdLst/>
            <a:ahLst/>
            <a:cxnLst/>
            <a:rect l="l" t="t" r="r" b="b"/>
            <a:pathLst>
              <a:path w="2234" h="377" extrusionOk="0">
                <a:moveTo>
                  <a:pt x="2233" y="376"/>
                </a:moveTo>
                <a:lnTo>
                  <a:pt x="2233" y="376"/>
                </a:lnTo>
                <a:cubicBezTo>
                  <a:pt x="1835" y="371"/>
                  <a:pt x="1447" y="358"/>
                  <a:pt x="1070" y="325"/>
                </a:cubicBezTo>
                <a:lnTo>
                  <a:pt x="930" y="315"/>
                </a:lnTo>
                <a:lnTo>
                  <a:pt x="930" y="315"/>
                </a:lnTo>
                <a:cubicBezTo>
                  <a:pt x="885" y="311"/>
                  <a:pt x="839" y="305"/>
                  <a:pt x="794" y="301"/>
                </a:cubicBezTo>
                <a:lnTo>
                  <a:pt x="523" y="273"/>
                </a:lnTo>
                <a:lnTo>
                  <a:pt x="523" y="273"/>
                </a:lnTo>
                <a:cubicBezTo>
                  <a:pt x="346" y="249"/>
                  <a:pt x="171" y="230"/>
                  <a:pt x="0" y="200"/>
                </a:cubicBezTo>
                <a:lnTo>
                  <a:pt x="51" y="0"/>
                </a:lnTo>
                <a:lnTo>
                  <a:pt x="51" y="0"/>
                </a:lnTo>
                <a:cubicBezTo>
                  <a:pt x="217" y="27"/>
                  <a:pt x="386" y="45"/>
                  <a:pt x="558" y="67"/>
                </a:cubicBezTo>
                <a:lnTo>
                  <a:pt x="820" y="92"/>
                </a:lnTo>
                <a:lnTo>
                  <a:pt x="820" y="92"/>
                </a:lnTo>
                <a:cubicBezTo>
                  <a:pt x="865" y="96"/>
                  <a:pt x="909" y="101"/>
                  <a:pt x="954" y="105"/>
                </a:cubicBezTo>
                <a:lnTo>
                  <a:pt x="1088" y="114"/>
                </a:lnTo>
                <a:lnTo>
                  <a:pt x="1088" y="114"/>
                </a:lnTo>
                <a:cubicBezTo>
                  <a:pt x="1454" y="142"/>
                  <a:pt x="1831" y="153"/>
                  <a:pt x="2217" y="154"/>
                </a:cubicBezTo>
                <a:lnTo>
                  <a:pt x="2233" y="37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786;p36">
            <a:extLst>
              <a:ext uri="{FF2B5EF4-FFF2-40B4-BE49-F238E27FC236}">
                <a16:creationId xmlns:a16="http://schemas.microsoft.com/office/drawing/2014/main" id="{0939FE7A-2D2A-D1DD-B871-B270D1197CDA}"/>
              </a:ext>
            </a:extLst>
          </p:cNvPr>
          <p:cNvSpPr/>
          <p:nvPr/>
        </p:nvSpPr>
        <p:spPr>
          <a:xfrm>
            <a:off x="9881275" y="5322725"/>
            <a:ext cx="1788012" cy="495370"/>
          </a:xfrm>
          <a:custGeom>
            <a:avLst/>
            <a:gdLst/>
            <a:ahLst/>
            <a:cxnLst/>
            <a:rect l="l" t="t" r="r" b="b"/>
            <a:pathLst>
              <a:path w="2871" h="619" extrusionOk="0">
                <a:moveTo>
                  <a:pt x="2870" y="239"/>
                </a:moveTo>
                <a:lnTo>
                  <a:pt x="2685" y="276"/>
                </a:lnTo>
                <a:lnTo>
                  <a:pt x="2685" y="276"/>
                </a:lnTo>
                <a:cubicBezTo>
                  <a:pt x="2624" y="287"/>
                  <a:pt x="2562" y="297"/>
                  <a:pt x="2501" y="309"/>
                </a:cubicBezTo>
                <a:lnTo>
                  <a:pt x="2138" y="372"/>
                </a:lnTo>
                <a:lnTo>
                  <a:pt x="2138" y="372"/>
                </a:lnTo>
                <a:cubicBezTo>
                  <a:pt x="1898" y="408"/>
                  <a:pt x="1663" y="448"/>
                  <a:pt x="1426" y="477"/>
                </a:cubicBezTo>
                <a:lnTo>
                  <a:pt x="1426" y="477"/>
                </a:lnTo>
                <a:cubicBezTo>
                  <a:pt x="1194" y="510"/>
                  <a:pt x="963" y="535"/>
                  <a:pt x="735" y="560"/>
                </a:cubicBezTo>
                <a:lnTo>
                  <a:pt x="735" y="560"/>
                </a:lnTo>
                <a:cubicBezTo>
                  <a:pt x="622" y="572"/>
                  <a:pt x="509" y="581"/>
                  <a:pt x="396" y="592"/>
                </a:cubicBezTo>
                <a:lnTo>
                  <a:pt x="230" y="606"/>
                </a:lnTo>
                <a:lnTo>
                  <a:pt x="230" y="606"/>
                </a:lnTo>
                <a:cubicBezTo>
                  <a:pt x="175" y="611"/>
                  <a:pt x="119" y="614"/>
                  <a:pt x="65" y="618"/>
                </a:cubicBezTo>
                <a:lnTo>
                  <a:pt x="0" y="387"/>
                </a:lnTo>
                <a:lnTo>
                  <a:pt x="0" y="387"/>
                </a:lnTo>
                <a:cubicBezTo>
                  <a:pt x="53" y="383"/>
                  <a:pt x="107" y="379"/>
                  <a:pt x="160" y="374"/>
                </a:cubicBezTo>
                <a:lnTo>
                  <a:pt x="321" y="358"/>
                </a:lnTo>
                <a:lnTo>
                  <a:pt x="321" y="358"/>
                </a:lnTo>
                <a:cubicBezTo>
                  <a:pt x="429" y="348"/>
                  <a:pt x="539" y="338"/>
                  <a:pt x="648" y="326"/>
                </a:cubicBezTo>
                <a:lnTo>
                  <a:pt x="648" y="326"/>
                </a:lnTo>
                <a:cubicBezTo>
                  <a:pt x="868" y="300"/>
                  <a:pt x="1092" y="275"/>
                  <a:pt x="1315" y="241"/>
                </a:cubicBezTo>
                <a:lnTo>
                  <a:pt x="1315" y="241"/>
                </a:lnTo>
                <a:cubicBezTo>
                  <a:pt x="1544" y="211"/>
                  <a:pt x="1771" y="171"/>
                  <a:pt x="2003" y="134"/>
                </a:cubicBezTo>
                <a:lnTo>
                  <a:pt x="2354" y="70"/>
                </a:lnTo>
                <a:lnTo>
                  <a:pt x="2354" y="70"/>
                </a:lnTo>
                <a:cubicBezTo>
                  <a:pt x="2413" y="59"/>
                  <a:pt x="2472" y="49"/>
                  <a:pt x="2531" y="37"/>
                </a:cubicBezTo>
                <a:lnTo>
                  <a:pt x="2709" y="0"/>
                </a:lnTo>
                <a:lnTo>
                  <a:pt x="2870" y="23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AAAAAA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4" name="Google Shape;787;p36">
            <a:extLst>
              <a:ext uri="{FF2B5EF4-FFF2-40B4-BE49-F238E27FC236}">
                <a16:creationId xmlns:a16="http://schemas.microsoft.com/office/drawing/2014/main" id="{533BD290-588C-9C5A-561D-5F62D456E31F}"/>
              </a:ext>
            </a:extLst>
          </p:cNvPr>
          <p:cNvGrpSpPr/>
          <p:nvPr/>
        </p:nvGrpSpPr>
        <p:grpSpPr>
          <a:xfrm>
            <a:off x="3220461" y="966737"/>
            <a:ext cx="1620474" cy="3057005"/>
            <a:chOff x="2833755" y="652565"/>
            <a:chExt cx="1620474" cy="3057005"/>
          </a:xfrm>
        </p:grpSpPr>
        <p:sp>
          <p:nvSpPr>
            <p:cNvPr id="33" name="Google Shape;788;p36">
              <a:extLst>
                <a:ext uri="{FF2B5EF4-FFF2-40B4-BE49-F238E27FC236}">
                  <a16:creationId xmlns:a16="http://schemas.microsoft.com/office/drawing/2014/main" id="{375C7DFD-6B8C-37CF-DCA0-E6757E8437A9}"/>
                </a:ext>
              </a:extLst>
            </p:cNvPr>
            <p:cNvSpPr/>
            <p:nvPr/>
          </p:nvSpPr>
          <p:spPr>
            <a:xfrm rot="8100000">
              <a:off x="3073552" y="2761764"/>
              <a:ext cx="947806" cy="947806"/>
            </a:xfrm>
            <a:prstGeom prst="teardrop">
              <a:avLst>
                <a:gd name="adj" fmla="val 118365"/>
              </a:avLst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4" name="Google Shape;789;p36">
              <a:extLst>
                <a:ext uri="{FF2B5EF4-FFF2-40B4-BE49-F238E27FC236}">
                  <a16:creationId xmlns:a16="http://schemas.microsoft.com/office/drawing/2014/main" id="{8BA30868-969C-C5CB-F23D-55FA2489F90A}"/>
                </a:ext>
              </a:extLst>
            </p:cNvPr>
            <p:cNvSpPr/>
            <p:nvPr/>
          </p:nvSpPr>
          <p:spPr>
            <a:xfrm>
              <a:off x="3186255" y="2872904"/>
              <a:ext cx="722400" cy="722100"/>
            </a:xfrm>
            <a:prstGeom prst="ellipse">
              <a:avLst/>
            </a:prstGeom>
            <a:solidFill>
              <a:srgbClr val="FEFFFE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5" name="Google Shape;790;p36">
              <a:extLst>
                <a:ext uri="{FF2B5EF4-FFF2-40B4-BE49-F238E27FC236}">
                  <a16:creationId xmlns:a16="http://schemas.microsoft.com/office/drawing/2014/main" id="{725B446F-9228-B1C8-CF95-A16D52ED5FB7}"/>
                </a:ext>
              </a:extLst>
            </p:cNvPr>
            <p:cNvSpPr txBox="1"/>
            <p:nvPr/>
          </p:nvSpPr>
          <p:spPr>
            <a:xfrm>
              <a:off x="3210705" y="3124300"/>
              <a:ext cx="6735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6" name="Google Shape;791;p36">
              <a:extLst>
                <a:ext uri="{FF2B5EF4-FFF2-40B4-BE49-F238E27FC236}">
                  <a16:creationId xmlns:a16="http://schemas.microsoft.com/office/drawing/2014/main" id="{0D4D9360-163D-E4E7-8618-3B544194500B}"/>
                </a:ext>
              </a:extLst>
            </p:cNvPr>
            <p:cNvSpPr txBox="1"/>
            <p:nvPr/>
          </p:nvSpPr>
          <p:spPr>
            <a:xfrm>
              <a:off x="2833755" y="652565"/>
              <a:ext cx="1620474" cy="951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C0000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REAL TIME MONITORING &amp; ALERTS</a:t>
              </a:r>
              <a:endParaRPr sz="2000" b="1" dirty="0">
                <a:solidFill>
                  <a:srgbClr val="C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7" name="Google Shape;792;p36">
              <a:extLst>
                <a:ext uri="{FF2B5EF4-FFF2-40B4-BE49-F238E27FC236}">
                  <a16:creationId xmlns:a16="http://schemas.microsoft.com/office/drawing/2014/main" id="{A66F9AA2-C943-1A4A-CABB-560D4DB54319}"/>
                </a:ext>
              </a:extLst>
            </p:cNvPr>
            <p:cNvSpPr txBox="1"/>
            <p:nvPr/>
          </p:nvSpPr>
          <p:spPr>
            <a:xfrm>
              <a:off x="2995154" y="1755458"/>
              <a:ext cx="1372475" cy="9517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Implement automated alerts &amp; notifications to alert healthcare providers</a:t>
              </a:r>
              <a:endParaRPr lang="en-US" sz="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oogle Shape;793;p36">
            <a:extLst>
              <a:ext uri="{FF2B5EF4-FFF2-40B4-BE49-F238E27FC236}">
                <a16:creationId xmlns:a16="http://schemas.microsoft.com/office/drawing/2014/main" id="{16A89B43-0B9B-C2FC-EFE9-135DB19F07DA}"/>
              </a:ext>
            </a:extLst>
          </p:cNvPr>
          <p:cNvGrpSpPr/>
          <p:nvPr/>
        </p:nvGrpSpPr>
        <p:grpSpPr>
          <a:xfrm>
            <a:off x="5226347" y="1656336"/>
            <a:ext cx="1622822" cy="3129238"/>
            <a:chOff x="4783748" y="929206"/>
            <a:chExt cx="1622822" cy="3129238"/>
          </a:xfrm>
        </p:grpSpPr>
        <p:sp>
          <p:nvSpPr>
            <p:cNvPr id="28" name="Google Shape;794;p36">
              <a:extLst>
                <a:ext uri="{FF2B5EF4-FFF2-40B4-BE49-F238E27FC236}">
                  <a16:creationId xmlns:a16="http://schemas.microsoft.com/office/drawing/2014/main" id="{CFBFD796-6666-6131-D5D7-B732D34C07EE}"/>
                </a:ext>
              </a:extLst>
            </p:cNvPr>
            <p:cNvSpPr/>
            <p:nvPr/>
          </p:nvSpPr>
          <p:spPr>
            <a:xfrm rot="8100000">
              <a:off x="5168406" y="3110638"/>
              <a:ext cx="947806" cy="947806"/>
            </a:xfrm>
            <a:prstGeom prst="teardrop">
              <a:avLst>
                <a:gd name="adj" fmla="val 118365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9" name="Google Shape;795;p36">
              <a:extLst>
                <a:ext uri="{FF2B5EF4-FFF2-40B4-BE49-F238E27FC236}">
                  <a16:creationId xmlns:a16="http://schemas.microsoft.com/office/drawing/2014/main" id="{388564CA-8C6A-2F78-AA0C-AE7AAD381103}"/>
                </a:ext>
              </a:extLst>
            </p:cNvPr>
            <p:cNvSpPr/>
            <p:nvPr/>
          </p:nvSpPr>
          <p:spPr>
            <a:xfrm>
              <a:off x="5281109" y="3221778"/>
              <a:ext cx="722400" cy="722100"/>
            </a:xfrm>
            <a:prstGeom prst="ellipse">
              <a:avLst/>
            </a:prstGeom>
            <a:solidFill>
              <a:srgbClr val="FEFFFE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0" name="Google Shape;796;p36">
              <a:extLst>
                <a:ext uri="{FF2B5EF4-FFF2-40B4-BE49-F238E27FC236}">
                  <a16:creationId xmlns:a16="http://schemas.microsoft.com/office/drawing/2014/main" id="{7AC45D39-A429-9FA0-C842-9B2920A6C8E2}"/>
                </a:ext>
              </a:extLst>
            </p:cNvPr>
            <p:cNvSpPr txBox="1"/>
            <p:nvPr/>
          </p:nvSpPr>
          <p:spPr>
            <a:xfrm>
              <a:off x="5281109" y="3485350"/>
              <a:ext cx="7224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STAGE 03</a:t>
              </a:r>
              <a:endParaRPr sz="16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1" name="Google Shape;797;p36">
              <a:extLst>
                <a:ext uri="{FF2B5EF4-FFF2-40B4-BE49-F238E27FC236}">
                  <a16:creationId xmlns:a16="http://schemas.microsoft.com/office/drawing/2014/main" id="{08CC782E-AA86-DFFB-7D4B-60AB97C569E5}"/>
                </a:ext>
              </a:extLst>
            </p:cNvPr>
            <p:cNvSpPr txBox="1"/>
            <p:nvPr/>
          </p:nvSpPr>
          <p:spPr>
            <a:xfrm>
              <a:off x="4783748" y="929206"/>
              <a:ext cx="1622822" cy="1172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B0F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ENHANCED SENSOR INTEGRATION</a:t>
              </a:r>
              <a:endParaRPr sz="2000" b="1" dirty="0">
                <a:solidFill>
                  <a:srgbClr val="00B0F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2" name="Google Shape;798;p36">
              <a:extLst>
                <a:ext uri="{FF2B5EF4-FFF2-40B4-BE49-F238E27FC236}">
                  <a16:creationId xmlns:a16="http://schemas.microsoft.com/office/drawing/2014/main" id="{2C2B80AA-C936-8590-F50C-A1C304FCE7E8}"/>
                </a:ext>
              </a:extLst>
            </p:cNvPr>
            <p:cNvSpPr txBox="1"/>
            <p:nvPr/>
          </p:nvSpPr>
          <p:spPr>
            <a:xfrm>
              <a:off x="4911568" y="2091060"/>
              <a:ext cx="1400941" cy="860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Integrate bio sensors to monitor needed inhalation support for Asthuma  patients &amp; covid19 patients </a:t>
              </a:r>
              <a:endParaRPr sz="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" name="Google Shape;799;p36">
            <a:extLst>
              <a:ext uri="{FF2B5EF4-FFF2-40B4-BE49-F238E27FC236}">
                <a16:creationId xmlns:a16="http://schemas.microsoft.com/office/drawing/2014/main" id="{A7B9539A-788A-4F05-48E7-7EA6D524FEEB}"/>
              </a:ext>
            </a:extLst>
          </p:cNvPr>
          <p:cNvGrpSpPr/>
          <p:nvPr/>
        </p:nvGrpSpPr>
        <p:grpSpPr>
          <a:xfrm>
            <a:off x="7504914" y="1148761"/>
            <a:ext cx="1526140" cy="3917205"/>
            <a:chOff x="6902286" y="-207635"/>
            <a:chExt cx="1526140" cy="3917205"/>
          </a:xfrm>
        </p:grpSpPr>
        <p:sp>
          <p:nvSpPr>
            <p:cNvPr id="23" name="Google Shape;800;p36">
              <a:extLst>
                <a:ext uri="{FF2B5EF4-FFF2-40B4-BE49-F238E27FC236}">
                  <a16:creationId xmlns:a16="http://schemas.microsoft.com/office/drawing/2014/main" id="{9E8F29F8-5529-13D2-48FF-DFAAD8826FD3}"/>
                </a:ext>
              </a:extLst>
            </p:cNvPr>
            <p:cNvSpPr/>
            <p:nvPr/>
          </p:nvSpPr>
          <p:spPr>
            <a:xfrm rot="8100000">
              <a:off x="7267281" y="2761764"/>
              <a:ext cx="947806" cy="947806"/>
            </a:xfrm>
            <a:prstGeom prst="teardrop">
              <a:avLst>
                <a:gd name="adj" fmla="val 11836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801;p36">
              <a:extLst>
                <a:ext uri="{FF2B5EF4-FFF2-40B4-BE49-F238E27FC236}">
                  <a16:creationId xmlns:a16="http://schemas.microsoft.com/office/drawing/2014/main" id="{25552648-9070-2DFE-F354-7BFDE144CFED}"/>
                </a:ext>
              </a:extLst>
            </p:cNvPr>
            <p:cNvSpPr/>
            <p:nvPr/>
          </p:nvSpPr>
          <p:spPr>
            <a:xfrm>
              <a:off x="7379984" y="2872904"/>
              <a:ext cx="722400" cy="722100"/>
            </a:xfrm>
            <a:prstGeom prst="ellipse">
              <a:avLst/>
            </a:prstGeom>
            <a:solidFill>
              <a:srgbClr val="FEFFFE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6" name="Google Shape;803;p36">
              <a:extLst>
                <a:ext uri="{FF2B5EF4-FFF2-40B4-BE49-F238E27FC236}">
                  <a16:creationId xmlns:a16="http://schemas.microsoft.com/office/drawing/2014/main" id="{43886F01-D1AA-48E8-C7CB-82EE80C1D061}"/>
                </a:ext>
              </a:extLst>
            </p:cNvPr>
            <p:cNvSpPr txBox="1"/>
            <p:nvPr/>
          </p:nvSpPr>
          <p:spPr>
            <a:xfrm>
              <a:off x="6902286" y="-207635"/>
              <a:ext cx="152614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MACHINE LEARNING ALGORITHMS</a:t>
              </a:r>
              <a:endParaRPr sz="2000" b="1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" name="Google Shape;804;p36">
              <a:extLst>
                <a:ext uri="{FF2B5EF4-FFF2-40B4-BE49-F238E27FC236}">
                  <a16:creationId xmlns:a16="http://schemas.microsoft.com/office/drawing/2014/main" id="{031FAA87-441A-C39C-312C-DEEF45970E4E}"/>
                </a:ext>
              </a:extLst>
            </p:cNvPr>
            <p:cNvSpPr txBox="1"/>
            <p:nvPr/>
          </p:nvSpPr>
          <p:spPr>
            <a:xfrm>
              <a:off x="7007453" y="933026"/>
              <a:ext cx="1420973" cy="16391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Integrate the trained machine learning model into the ambu bag system which adjust ventilation parameters baed on patient respiratory pattern</a:t>
              </a:r>
              <a:endParaRPr sz="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" name="Google Shape;805;p36">
            <a:extLst>
              <a:ext uri="{FF2B5EF4-FFF2-40B4-BE49-F238E27FC236}">
                <a16:creationId xmlns:a16="http://schemas.microsoft.com/office/drawing/2014/main" id="{37FA6DDB-770A-8EA0-26C7-44C682889130}"/>
              </a:ext>
            </a:extLst>
          </p:cNvPr>
          <p:cNvGrpSpPr/>
          <p:nvPr/>
        </p:nvGrpSpPr>
        <p:grpSpPr>
          <a:xfrm>
            <a:off x="776748" y="1405282"/>
            <a:ext cx="1671484" cy="2641684"/>
            <a:chOff x="670255" y="774981"/>
            <a:chExt cx="1552511" cy="2641684"/>
          </a:xfrm>
        </p:grpSpPr>
        <p:sp>
          <p:nvSpPr>
            <p:cNvPr id="18" name="Google Shape;806;p36">
              <a:extLst>
                <a:ext uri="{FF2B5EF4-FFF2-40B4-BE49-F238E27FC236}">
                  <a16:creationId xmlns:a16="http://schemas.microsoft.com/office/drawing/2014/main" id="{09CA6D93-86E9-0E55-1371-33C20986B8FD}"/>
                </a:ext>
              </a:extLst>
            </p:cNvPr>
            <p:cNvSpPr txBox="1"/>
            <p:nvPr/>
          </p:nvSpPr>
          <p:spPr>
            <a:xfrm>
              <a:off x="670255" y="774981"/>
              <a:ext cx="1552511" cy="524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ENHANCED IoT</a:t>
              </a:r>
              <a:r>
                <a:rPr lang="en" sz="20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" sz="2000" b="1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CONNECTIVITY</a:t>
              </a:r>
              <a:endParaRPr sz="2000" b="1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" name="Google Shape;807;p36">
              <a:extLst>
                <a:ext uri="{FF2B5EF4-FFF2-40B4-BE49-F238E27FC236}">
                  <a16:creationId xmlns:a16="http://schemas.microsoft.com/office/drawing/2014/main" id="{AEB81777-6146-BF15-E56B-0B08EB89FE95}"/>
                </a:ext>
              </a:extLst>
            </p:cNvPr>
            <p:cNvSpPr txBox="1"/>
            <p:nvPr/>
          </p:nvSpPr>
          <p:spPr>
            <a:xfrm>
              <a:off x="884116" y="1533691"/>
              <a:ext cx="123414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make secure reliable data accurancy for connectivity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808;p36">
              <a:extLst>
                <a:ext uri="{FF2B5EF4-FFF2-40B4-BE49-F238E27FC236}">
                  <a16:creationId xmlns:a16="http://schemas.microsoft.com/office/drawing/2014/main" id="{4BE48D51-0789-85E0-73A2-605AB89234D1}"/>
                </a:ext>
              </a:extLst>
            </p:cNvPr>
            <p:cNvSpPr/>
            <p:nvPr/>
          </p:nvSpPr>
          <p:spPr>
            <a:xfrm rot="8100000">
              <a:off x="962514" y="2468859"/>
              <a:ext cx="947806" cy="947806"/>
            </a:xfrm>
            <a:prstGeom prst="teardrop">
              <a:avLst>
                <a:gd name="adj" fmla="val 11836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1" name="Google Shape;809;p36">
              <a:extLst>
                <a:ext uri="{FF2B5EF4-FFF2-40B4-BE49-F238E27FC236}">
                  <a16:creationId xmlns:a16="http://schemas.microsoft.com/office/drawing/2014/main" id="{8B7F234E-FD40-F218-35A3-758391B3E30D}"/>
                </a:ext>
              </a:extLst>
            </p:cNvPr>
            <p:cNvSpPr/>
            <p:nvPr/>
          </p:nvSpPr>
          <p:spPr>
            <a:xfrm>
              <a:off x="1075217" y="2579999"/>
              <a:ext cx="722400" cy="722100"/>
            </a:xfrm>
            <a:prstGeom prst="ellipse">
              <a:avLst/>
            </a:prstGeom>
            <a:solidFill>
              <a:srgbClr val="FEFFFE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2" name="Google Shape;810;p36">
              <a:extLst>
                <a:ext uri="{FF2B5EF4-FFF2-40B4-BE49-F238E27FC236}">
                  <a16:creationId xmlns:a16="http://schemas.microsoft.com/office/drawing/2014/main" id="{DB1DAED6-D8A2-28EA-18AF-67983B104473}"/>
                </a:ext>
              </a:extLst>
            </p:cNvPr>
            <p:cNvSpPr txBox="1"/>
            <p:nvPr/>
          </p:nvSpPr>
          <p:spPr>
            <a:xfrm>
              <a:off x="1099667" y="2840925"/>
              <a:ext cx="6735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8" name="Google Shape;787;p36">
            <a:extLst>
              <a:ext uri="{FF2B5EF4-FFF2-40B4-BE49-F238E27FC236}">
                <a16:creationId xmlns:a16="http://schemas.microsoft.com/office/drawing/2014/main" id="{6C699F79-89BD-6031-9A59-215F32A7566C}"/>
              </a:ext>
            </a:extLst>
          </p:cNvPr>
          <p:cNvGrpSpPr/>
          <p:nvPr/>
        </p:nvGrpSpPr>
        <p:grpSpPr>
          <a:xfrm>
            <a:off x="9942259" y="864520"/>
            <a:ext cx="1620475" cy="3636090"/>
            <a:chOff x="2746694" y="73480"/>
            <a:chExt cx="1620475" cy="3636090"/>
          </a:xfrm>
        </p:grpSpPr>
        <p:sp>
          <p:nvSpPr>
            <p:cNvPr id="39" name="Google Shape;788;p36">
              <a:extLst>
                <a:ext uri="{FF2B5EF4-FFF2-40B4-BE49-F238E27FC236}">
                  <a16:creationId xmlns:a16="http://schemas.microsoft.com/office/drawing/2014/main" id="{E9A45E3D-E02E-F2F0-06A3-E0D3A43BFA82}"/>
                </a:ext>
              </a:extLst>
            </p:cNvPr>
            <p:cNvSpPr/>
            <p:nvPr/>
          </p:nvSpPr>
          <p:spPr>
            <a:xfrm rot="8100000">
              <a:off x="3073552" y="2761764"/>
              <a:ext cx="947806" cy="947806"/>
            </a:xfrm>
            <a:prstGeom prst="teardrop">
              <a:avLst>
                <a:gd name="adj" fmla="val 118365"/>
              </a:avLst>
            </a:prstGeom>
            <a:solidFill>
              <a:srgbClr val="BDA757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rgbClr val="BDA757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0" name="Google Shape;789;p36">
              <a:extLst>
                <a:ext uri="{FF2B5EF4-FFF2-40B4-BE49-F238E27FC236}">
                  <a16:creationId xmlns:a16="http://schemas.microsoft.com/office/drawing/2014/main" id="{AF53B189-8164-6C75-A990-9A921EE66F2C}"/>
                </a:ext>
              </a:extLst>
            </p:cNvPr>
            <p:cNvSpPr/>
            <p:nvPr/>
          </p:nvSpPr>
          <p:spPr>
            <a:xfrm>
              <a:off x="3186255" y="2872904"/>
              <a:ext cx="722400" cy="722100"/>
            </a:xfrm>
            <a:prstGeom prst="ellipse">
              <a:avLst/>
            </a:prstGeom>
            <a:solidFill>
              <a:srgbClr val="FEFFFE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2" name="Google Shape;791;p36">
              <a:extLst>
                <a:ext uri="{FF2B5EF4-FFF2-40B4-BE49-F238E27FC236}">
                  <a16:creationId xmlns:a16="http://schemas.microsoft.com/office/drawing/2014/main" id="{11492C81-77A1-B3E8-2483-A5F241B116DA}"/>
                </a:ext>
              </a:extLst>
            </p:cNvPr>
            <p:cNvSpPr txBox="1"/>
            <p:nvPr/>
          </p:nvSpPr>
          <p:spPr>
            <a:xfrm>
              <a:off x="2746694" y="73480"/>
              <a:ext cx="1620475" cy="9801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BDA75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INTEGRATION WITH TELEMEDICINE PLATFORMS</a:t>
              </a:r>
              <a:endParaRPr sz="2000" b="1" dirty="0">
                <a:solidFill>
                  <a:srgbClr val="BDA75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3" name="Google Shape;792;p36">
              <a:extLst>
                <a:ext uri="{FF2B5EF4-FFF2-40B4-BE49-F238E27FC236}">
                  <a16:creationId xmlns:a16="http://schemas.microsoft.com/office/drawing/2014/main" id="{A163B0F1-972B-C315-2C69-5633DAEDA85C}"/>
                </a:ext>
              </a:extLst>
            </p:cNvPr>
            <p:cNvSpPr txBox="1"/>
            <p:nvPr/>
          </p:nvSpPr>
          <p:spPr>
            <a:xfrm>
              <a:off x="2877254" y="1544003"/>
              <a:ext cx="1489915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This could enable virtual consultations between patients and healthcare providers, facilitating remote diagnosis &amp; treatment planing</a:t>
              </a:r>
              <a:endParaRPr sz="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0877DC97-F241-F22F-F2A0-68CFCC22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80" y="3210299"/>
            <a:ext cx="1062445" cy="6881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A874859-A6B4-9258-707B-FF03FCCD79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85" b="-4227"/>
          <a:stretch/>
        </p:blipFill>
        <p:spPr>
          <a:xfrm>
            <a:off x="3705976" y="3326490"/>
            <a:ext cx="482979" cy="54083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A5C4EBB-81F8-71DB-05CC-AEE76796A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322" y="3816867"/>
            <a:ext cx="1139313" cy="9523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0C4347D-6150-92E1-6ECA-5D7C01F96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64" y="4353080"/>
            <a:ext cx="528861" cy="48216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F75EDD6-3125-7D70-3786-8169605F1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08" y="3809398"/>
            <a:ext cx="472224" cy="4722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54B924-2B70-D0B8-0079-7C5BDE1E7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8664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7CBD-56CE-2E1C-A141-98F164CE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2"/>
            <a:ext cx="11117083" cy="523220"/>
          </a:xfrm>
        </p:spPr>
        <p:txBody>
          <a:bodyPr/>
          <a:lstStyle/>
          <a:p>
            <a:pPr algn="l"/>
            <a:r>
              <a:rPr lang="en-US" sz="2800" b="1" i="0" dirty="0">
                <a:effectLst/>
                <a:latin typeface="+mn-lt"/>
              </a:rPr>
              <a:t>Technical Details and Reports </a:t>
            </a:r>
          </a:p>
        </p:txBody>
      </p:sp>
      <p:grpSp>
        <p:nvGrpSpPr>
          <p:cNvPr id="52" name="Google Shape;266;p21">
            <a:extLst>
              <a:ext uri="{FF2B5EF4-FFF2-40B4-BE49-F238E27FC236}">
                <a16:creationId xmlns:a16="http://schemas.microsoft.com/office/drawing/2014/main" id="{C5358E9F-558F-0B0A-6EAB-EFFA60EB2453}"/>
              </a:ext>
            </a:extLst>
          </p:cNvPr>
          <p:cNvGrpSpPr/>
          <p:nvPr/>
        </p:nvGrpSpPr>
        <p:grpSpPr>
          <a:xfrm>
            <a:off x="-278528" y="2316256"/>
            <a:ext cx="12204638" cy="2888042"/>
            <a:chOff x="-229887" y="2045538"/>
            <a:chExt cx="8921338" cy="1734689"/>
          </a:xfrm>
        </p:grpSpPr>
        <p:grpSp>
          <p:nvGrpSpPr>
            <p:cNvPr id="53" name="Google Shape;267;p21">
              <a:extLst>
                <a:ext uri="{FF2B5EF4-FFF2-40B4-BE49-F238E27FC236}">
                  <a16:creationId xmlns:a16="http://schemas.microsoft.com/office/drawing/2014/main" id="{29EE6313-A0A4-1BB2-7AA8-A173BFD435E4}"/>
                </a:ext>
              </a:extLst>
            </p:cNvPr>
            <p:cNvGrpSpPr/>
            <p:nvPr/>
          </p:nvGrpSpPr>
          <p:grpSpPr>
            <a:xfrm>
              <a:off x="4713" y="2045538"/>
              <a:ext cx="8686737" cy="1734689"/>
              <a:chOff x="4713" y="2045538"/>
              <a:chExt cx="8686737" cy="1734689"/>
            </a:xfrm>
          </p:grpSpPr>
          <p:sp>
            <p:nvSpPr>
              <p:cNvPr id="55" name="Google Shape;268;p21">
                <a:extLst>
                  <a:ext uri="{FF2B5EF4-FFF2-40B4-BE49-F238E27FC236}">
                    <a16:creationId xmlns:a16="http://schemas.microsoft.com/office/drawing/2014/main" id="{84DF44A0-548D-3FFB-7C5F-84EE20264C56}"/>
                  </a:ext>
                </a:extLst>
              </p:cNvPr>
              <p:cNvSpPr/>
              <p:nvPr/>
            </p:nvSpPr>
            <p:spPr>
              <a:xfrm>
                <a:off x="6891750" y="2045550"/>
                <a:ext cx="1799700" cy="301800"/>
              </a:xfrm>
              <a:prstGeom prst="homePlat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69;p21">
                <a:extLst>
                  <a:ext uri="{FF2B5EF4-FFF2-40B4-BE49-F238E27FC236}">
                    <a16:creationId xmlns:a16="http://schemas.microsoft.com/office/drawing/2014/main" id="{8ADC6759-D3E9-CE26-0530-3DC2EEBEF756}"/>
                  </a:ext>
                </a:extLst>
              </p:cNvPr>
              <p:cNvSpPr/>
              <p:nvPr/>
            </p:nvSpPr>
            <p:spPr>
              <a:xfrm flipH="1">
                <a:off x="2057469" y="2045538"/>
                <a:ext cx="5014581" cy="1734689"/>
              </a:xfrm>
              <a:custGeom>
                <a:avLst/>
                <a:gdLst/>
                <a:ahLst/>
                <a:cxnLst/>
                <a:rect l="l" t="t" r="r" b="b"/>
                <a:pathLst>
                  <a:path w="16926" h="6699" extrusionOk="0">
                    <a:moveTo>
                      <a:pt x="16347" y="6698"/>
                    </a:moveTo>
                    <a:lnTo>
                      <a:pt x="2044" y="6698"/>
                    </a:lnTo>
                    <a:lnTo>
                      <a:pt x="2044" y="6698"/>
                    </a:lnTo>
                    <a:cubicBezTo>
                      <a:pt x="917" y="6698"/>
                      <a:pt x="0" y="5782"/>
                      <a:pt x="0" y="4655"/>
                    </a:cubicBezTo>
                    <a:lnTo>
                      <a:pt x="0" y="4655"/>
                    </a:lnTo>
                    <a:cubicBezTo>
                      <a:pt x="0" y="3528"/>
                      <a:pt x="917" y="2611"/>
                      <a:pt x="2044" y="2611"/>
                    </a:cubicBezTo>
                    <a:lnTo>
                      <a:pt x="15041" y="2611"/>
                    </a:lnTo>
                    <a:lnTo>
                      <a:pt x="15041" y="2611"/>
                    </a:lnTo>
                    <a:cubicBezTo>
                      <a:pt x="15442" y="2611"/>
                      <a:pt x="15769" y="2285"/>
                      <a:pt x="15769" y="1884"/>
                    </a:cubicBezTo>
                    <a:lnTo>
                      <a:pt x="15769" y="1884"/>
                    </a:lnTo>
                    <a:cubicBezTo>
                      <a:pt x="15769" y="1482"/>
                      <a:pt x="15442" y="1156"/>
                      <a:pt x="15041" y="1156"/>
                    </a:cubicBezTo>
                    <a:lnTo>
                      <a:pt x="578" y="1156"/>
                    </a:lnTo>
                    <a:lnTo>
                      <a:pt x="578" y="0"/>
                    </a:lnTo>
                    <a:lnTo>
                      <a:pt x="15041" y="0"/>
                    </a:lnTo>
                    <a:lnTo>
                      <a:pt x="15041" y="0"/>
                    </a:lnTo>
                    <a:cubicBezTo>
                      <a:pt x="16080" y="0"/>
                      <a:pt x="16925" y="845"/>
                      <a:pt x="16925" y="1884"/>
                    </a:cubicBezTo>
                    <a:lnTo>
                      <a:pt x="16925" y="1884"/>
                    </a:lnTo>
                    <a:cubicBezTo>
                      <a:pt x="16925" y="2922"/>
                      <a:pt x="16080" y="3768"/>
                      <a:pt x="15041" y="3768"/>
                    </a:cubicBezTo>
                    <a:lnTo>
                      <a:pt x="2044" y="3768"/>
                    </a:lnTo>
                    <a:lnTo>
                      <a:pt x="2044" y="3768"/>
                    </a:lnTo>
                    <a:cubicBezTo>
                      <a:pt x="1554" y="3768"/>
                      <a:pt x="1156" y="4166"/>
                      <a:pt x="1156" y="4655"/>
                    </a:cubicBezTo>
                    <a:lnTo>
                      <a:pt x="1156" y="4655"/>
                    </a:lnTo>
                    <a:cubicBezTo>
                      <a:pt x="1156" y="5144"/>
                      <a:pt x="1554" y="5542"/>
                      <a:pt x="2044" y="5542"/>
                    </a:cubicBezTo>
                    <a:lnTo>
                      <a:pt x="16347" y="5542"/>
                    </a:lnTo>
                    <a:lnTo>
                      <a:pt x="16347" y="6698"/>
                    </a:ln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34300" tIns="17150" rIns="34300" bIns="1715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57" name="Google Shape;270;p21">
                <a:extLst>
                  <a:ext uri="{FF2B5EF4-FFF2-40B4-BE49-F238E27FC236}">
                    <a16:creationId xmlns:a16="http://schemas.microsoft.com/office/drawing/2014/main" id="{00844A66-C3B2-F61D-D2E9-1F080A382375}"/>
                  </a:ext>
                </a:extLst>
              </p:cNvPr>
              <p:cNvSpPr/>
              <p:nvPr/>
            </p:nvSpPr>
            <p:spPr>
              <a:xfrm flipH="1">
                <a:off x="4713" y="3481700"/>
                <a:ext cx="4132800" cy="298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271;p21">
              <a:extLst>
                <a:ext uri="{FF2B5EF4-FFF2-40B4-BE49-F238E27FC236}">
                  <a16:creationId xmlns:a16="http://schemas.microsoft.com/office/drawing/2014/main" id="{E3C1C4DC-345F-F9D4-59AE-374142FEE8F9}"/>
                </a:ext>
              </a:extLst>
            </p:cNvPr>
            <p:cNvSpPr/>
            <p:nvPr/>
          </p:nvSpPr>
          <p:spPr>
            <a:xfrm flipH="1">
              <a:off x="-229887" y="2167250"/>
              <a:ext cx="8739750" cy="1463375"/>
            </a:xfrm>
            <a:custGeom>
              <a:avLst/>
              <a:gdLst/>
              <a:ahLst/>
              <a:cxnLst/>
              <a:rect l="l" t="t" r="r" b="b"/>
              <a:pathLst>
                <a:path w="349590" h="58535" extrusionOk="0">
                  <a:moveTo>
                    <a:pt x="0" y="0"/>
                  </a:moveTo>
                  <a:lnTo>
                    <a:pt x="237695" y="0"/>
                  </a:lnTo>
                  <a:lnTo>
                    <a:pt x="245457" y="4204"/>
                  </a:lnTo>
                  <a:lnTo>
                    <a:pt x="249338" y="8732"/>
                  </a:lnTo>
                  <a:lnTo>
                    <a:pt x="251925" y="16493"/>
                  </a:lnTo>
                  <a:lnTo>
                    <a:pt x="250631" y="21344"/>
                  </a:lnTo>
                  <a:lnTo>
                    <a:pt x="245780" y="26195"/>
                  </a:lnTo>
                  <a:lnTo>
                    <a:pt x="239636" y="27812"/>
                  </a:lnTo>
                  <a:lnTo>
                    <a:pt x="233815" y="28782"/>
                  </a:lnTo>
                  <a:lnTo>
                    <a:pt x="75674" y="28782"/>
                  </a:lnTo>
                  <a:lnTo>
                    <a:pt x="68883" y="31693"/>
                  </a:lnTo>
                  <a:lnTo>
                    <a:pt x="64679" y="38808"/>
                  </a:lnTo>
                  <a:lnTo>
                    <a:pt x="64679" y="47216"/>
                  </a:lnTo>
                  <a:lnTo>
                    <a:pt x="68236" y="54007"/>
                  </a:lnTo>
                  <a:lnTo>
                    <a:pt x="75351" y="58211"/>
                  </a:lnTo>
                  <a:lnTo>
                    <a:pt x="341182" y="58211"/>
                  </a:lnTo>
                  <a:lnTo>
                    <a:pt x="349590" y="58535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58" name="Google Shape;275;p21">
            <a:extLst>
              <a:ext uri="{FF2B5EF4-FFF2-40B4-BE49-F238E27FC236}">
                <a16:creationId xmlns:a16="http://schemas.microsoft.com/office/drawing/2014/main" id="{1AD79AD4-F5BC-876C-147E-C83FAC8D38E2}"/>
              </a:ext>
            </a:extLst>
          </p:cNvPr>
          <p:cNvSpPr/>
          <p:nvPr/>
        </p:nvSpPr>
        <p:spPr>
          <a:xfrm>
            <a:off x="4907640" y="4112740"/>
            <a:ext cx="478146" cy="431108"/>
          </a:xfrm>
          <a:prstGeom prst="ellipse">
            <a:avLst/>
          </a:prstGeom>
          <a:solidFill>
            <a:srgbClr val="78C5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endParaRPr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" name="Google Shape;275;p21">
            <a:extLst>
              <a:ext uri="{FF2B5EF4-FFF2-40B4-BE49-F238E27FC236}">
                <a16:creationId xmlns:a16="http://schemas.microsoft.com/office/drawing/2014/main" id="{815845CC-525E-443E-E3C5-7C642ABBD205}"/>
              </a:ext>
            </a:extLst>
          </p:cNvPr>
          <p:cNvSpPr/>
          <p:nvPr/>
        </p:nvSpPr>
        <p:spPr>
          <a:xfrm>
            <a:off x="2756141" y="4112732"/>
            <a:ext cx="478146" cy="431108"/>
          </a:xfrm>
          <a:prstGeom prst="ellipse">
            <a:avLst/>
          </a:prstGeom>
          <a:solidFill>
            <a:srgbClr val="3CA5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Medium"/>
                <a:ea typeface="Montserrat Medium"/>
                <a:cs typeface="Montserrat Medium"/>
                <a:sym typeface="Montserrat Medium"/>
              </a:rPr>
              <a:t>D</a:t>
            </a:r>
            <a:endParaRPr sz="1800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0" name="Google Shape;275;p21">
            <a:extLst>
              <a:ext uri="{FF2B5EF4-FFF2-40B4-BE49-F238E27FC236}">
                <a16:creationId xmlns:a16="http://schemas.microsoft.com/office/drawing/2014/main" id="{C6341763-47C1-A60A-19A0-AE752F01694C}"/>
              </a:ext>
            </a:extLst>
          </p:cNvPr>
          <p:cNvSpPr/>
          <p:nvPr/>
        </p:nvSpPr>
        <p:spPr>
          <a:xfrm>
            <a:off x="7151675" y="2921598"/>
            <a:ext cx="478146" cy="431108"/>
          </a:xfrm>
          <a:prstGeom prst="ellipse">
            <a:avLst/>
          </a:prstGeom>
          <a:solidFill>
            <a:srgbClr val="7DA0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</a:t>
            </a: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275;p21">
            <a:extLst>
              <a:ext uri="{FF2B5EF4-FFF2-40B4-BE49-F238E27FC236}">
                <a16:creationId xmlns:a16="http://schemas.microsoft.com/office/drawing/2014/main" id="{B9B518B9-1FBD-3835-D8F3-913EC8EC11D6}"/>
              </a:ext>
            </a:extLst>
          </p:cNvPr>
          <p:cNvSpPr/>
          <p:nvPr/>
        </p:nvSpPr>
        <p:spPr>
          <a:xfrm>
            <a:off x="9571709" y="2934278"/>
            <a:ext cx="478146" cy="416535"/>
          </a:xfrm>
          <a:prstGeom prst="ellipse">
            <a:avLst/>
          </a:prstGeom>
          <a:solidFill>
            <a:srgbClr val="AABD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endParaRPr sz="1800" dirty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" name="Google Shape;275;p21">
            <a:extLst>
              <a:ext uri="{FF2B5EF4-FFF2-40B4-BE49-F238E27FC236}">
                <a16:creationId xmlns:a16="http://schemas.microsoft.com/office/drawing/2014/main" id="{385E03E8-0622-4974-BC7B-FBC0A53BC004}"/>
              </a:ext>
            </a:extLst>
          </p:cNvPr>
          <p:cNvSpPr/>
          <p:nvPr/>
        </p:nvSpPr>
        <p:spPr>
          <a:xfrm>
            <a:off x="907286" y="4154976"/>
            <a:ext cx="478146" cy="431108"/>
          </a:xfrm>
          <a:prstGeom prst="ellipse">
            <a:avLst/>
          </a:prstGeom>
          <a:solidFill>
            <a:srgbClr val="0183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endParaRPr sz="1800" dirty="0">
              <a:ln w="0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64" name="Google Shape;299;p21">
            <a:extLst>
              <a:ext uri="{FF2B5EF4-FFF2-40B4-BE49-F238E27FC236}">
                <a16:creationId xmlns:a16="http://schemas.microsoft.com/office/drawing/2014/main" id="{FD6AE2B0-8FF3-1BDD-05F6-E17A0BD93190}"/>
              </a:ext>
            </a:extLst>
          </p:cNvPr>
          <p:cNvCxnSpPr>
            <a:cxnSpLocks/>
          </p:cNvCxnSpPr>
          <p:nvPr/>
        </p:nvCxnSpPr>
        <p:spPr>
          <a:xfrm>
            <a:off x="1136631" y="2773752"/>
            <a:ext cx="0" cy="13403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" name="Google Shape;296;p21">
            <a:extLst>
              <a:ext uri="{FF2B5EF4-FFF2-40B4-BE49-F238E27FC236}">
                <a16:creationId xmlns:a16="http://schemas.microsoft.com/office/drawing/2014/main" id="{6F5D83FB-73AC-7718-BB14-81E845DE1E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41919" y="4933107"/>
            <a:ext cx="962015" cy="14457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" name="Google Shape;297;p21">
            <a:extLst>
              <a:ext uri="{FF2B5EF4-FFF2-40B4-BE49-F238E27FC236}">
                <a16:creationId xmlns:a16="http://schemas.microsoft.com/office/drawing/2014/main" id="{8EFDB426-9D90-42B1-1B59-1960F4F04E55}"/>
              </a:ext>
            </a:extLst>
          </p:cNvPr>
          <p:cNvCxnSpPr>
            <a:cxnSpLocks/>
          </p:cNvCxnSpPr>
          <p:nvPr/>
        </p:nvCxnSpPr>
        <p:spPr>
          <a:xfrm rot="5400000">
            <a:off x="4483477" y="2790910"/>
            <a:ext cx="1976980" cy="63198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5" name="Google Shape;298;p21">
            <a:extLst>
              <a:ext uri="{FF2B5EF4-FFF2-40B4-BE49-F238E27FC236}">
                <a16:creationId xmlns:a16="http://schemas.microsoft.com/office/drawing/2014/main" id="{9ADCD860-E92D-F2C3-2B54-C33D851A97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5578" y="4003422"/>
            <a:ext cx="2133575" cy="8129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8" name="Google Shape;301;p21">
            <a:extLst>
              <a:ext uri="{FF2B5EF4-FFF2-40B4-BE49-F238E27FC236}">
                <a16:creationId xmlns:a16="http://schemas.microsoft.com/office/drawing/2014/main" id="{E43802F9-317B-A2BA-D74B-DEC2ADA52201}"/>
              </a:ext>
            </a:extLst>
          </p:cNvPr>
          <p:cNvCxnSpPr>
            <a:cxnSpLocks/>
            <a:stCxn id="101" idx="2"/>
            <a:endCxn id="61" idx="0"/>
          </p:cNvCxnSpPr>
          <p:nvPr/>
        </p:nvCxnSpPr>
        <p:spPr>
          <a:xfrm rot="5400000">
            <a:off x="9560126" y="2133128"/>
            <a:ext cx="1051807" cy="55049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A08AAE9-FBC5-51F6-C0F0-F17294B9A66B}"/>
              </a:ext>
            </a:extLst>
          </p:cNvPr>
          <p:cNvSpPr txBox="1"/>
          <p:nvPr/>
        </p:nvSpPr>
        <p:spPr>
          <a:xfrm>
            <a:off x="145915" y="1059060"/>
            <a:ext cx="261022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1.Analysis:</a:t>
            </a:r>
          </a:p>
          <a:p>
            <a:pPr algn="just"/>
            <a:r>
              <a:rPr lang="en-IN" b="1" dirty="0"/>
              <a:t>      </a:t>
            </a:r>
            <a:r>
              <a:rPr lang="en-US" sz="1400" dirty="0"/>
              <a:t>During research in COVID-19, insufficient ventilators caused patients to die, so we had the idea to make low-cost ventilators.</a:t>
            </a:r>
            <a:endParaRPr lang="en-IN" sz="1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DF750E-12B4-87F9-CE6A-0135A630DF5B}"/>
              </a:ext>
            </a:extLst>
          </p:cNvPr>
          <p:cNvSpPr txBox="1"/>
          <p:nvPr/>
        </p:nvSpPr>
        <p:spPr>
          <a:xfrm>
            <a:off x="1602914" y="5476673"/>
            <a:ext cx="348465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2.Design:</a:t>
            </a:r>
          </a:p>
          <a:p>
            <a:r>
              <a:rPr lang="en-IN" sz="1400" b="1" dirty="0"/>
              <a:t>        </a:t>
            </a:r>
            <a:r>
              <a:rPr lang="en-US" sz="1400" dirty="0"/>
              <a:t>We wished to develop a user-friendly product using Bio-sensors and reducing the size of the normal ventilators for patients</a:t>
            </a:r>
            <a:endParaRPr lang="en-IN" sz="1400" b="1" dirty="0"/>
          </a:p>
          <a:p>
            <a:endParaRPr lang="en-IN" sz="15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C720752-7362-3691-082F-490EB18A2CE1}"/>
              </a:ext>
            </a:extLst>
          </p:cNvPr>
          <p:cNvSpPr txBox="1"/>
          <p:nvPr/>
        </p:nvSpPr>
        <p:spPr>
          <a:xfrm>
            <a:off x="4907640" y="540565"/>
            <a:ext cx="26102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3.Development:</a:t>
            </a:r>
          </a:p>
          <a:p>
            <a:r>
              <a:rPr lang="en-IN" sz="1400" b="1" dirty="0"/>
              <a:t>             </a:t>
            </a:r>
            <a:r>
              <a:rPr lang="en-US" sz="1400" dirty="0"/>
              <a:t>For developing the Prototype , we used the lab sensors to implement the Prototype and For checking feasibility of our idea</a:t>
            </a:r>
            <a:endParaRPr lang="en-IN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8D1BFE-1A13-1DA2-86E1-E6B3CC6D3B1D}"/>
              </a:ext>
            </a:extLst>
          </p:cNvPr>
          <p:cNvSpPr txBox="1"/>
          <p:nvPr/>
        </p:nvSpPr>
        <p:spPr>
          <a:xfrm>
            <a:off x="6488348" y="5466940"/>
            <a:ext cx="332243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4.Implementation:</a:t>
            </a:r>
          </a:p>
          <a:p>
            <a:r>
              <a:rPr lang="en-IN" sz="1600" b="1" dirty="0"/>
              <a:t>        </a:t>
            </a:r>
            <a:r>
              <a:rPr lang="en-US" sz="1400" dirty="0"/>
              <a:t>After the development, of prototype is evaluated in laboratory environment(TRL-3)</a:t>
            </a:r>
            <a:r>
              <a:rPr lang="en-US" sz="1600" dirty="0"/>
              <a:t>. </a:t>
            </a:r>
            <a:endParaRPr lang="en-IN" sz="16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37905C2-BCA9-3536-C7F0-72E816FC7422}"/>
              </a:ext>
            </a:extLst>
          </p:cNvPr>
          <p:cNvSpPr txBox="1"/>
          <p:nvPr/>
        </p:nvSpPr>
        <p:spPr>
          <a:xfrm>
            <a:off x="8977696" y="189700"/>
            <a:ext cx="276715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5.Evaluation:</a:t>
            </a:r>
          </a:p>
          <a:p>
            <a:r>
              <a:rPr lang="en-IN" b="1" dirty="0"/>
              <a:t>        </a:t>
            </a:r>
            <a:r>
              <a:rPr lang="en-US" sz="1400" dirty="0"/>
              <a:t>During evaluation, our project mentor gave suggestions to enhance the prototype and motivate to proceed for product development.</a:t>
            </a:r>
            <a:endParaRPr lang="en-IN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1FA49-6B9A-547E-8C96-15B15741D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61785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560D32-3D75-304D-CD2B-574D6B44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99" y="437745"/>
            <a:ext cx="11117083" cy="523220"/>
          </a:xfrm>
        </p:spPr>
        <p:txBody>
          <a:bodyPr/>
          <a:lstStyle/>
          <a:p>
            <a:pPr algn="ctr"/>
            <a:r>
              <a:rPr lang="en-IN" b="1" dirty="0"/>
              <a:t>BLOCK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9AC58-981D-A8A5-E3FC-5251A943D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61"/>
          <a:stretch/>
        </p:blipFill>
        <p:spPr>
          <a:xfrm>
            <a:off x="2252139" y="1219008"/>
            <a:ext cx="7687722" cy="39134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2B6BC-3AA3-8877-7923-A62D96CE888F}"/>
              </a:ext>
            </a:extLst>
          </p:cNvPr>
          <p:cNvSpPr txBox="1"/>
          <p:nvPr/>
        </p:nvSpPr>
        <p:spPr>
          <a:xfrm>
            <a:off x="1740310" y="5447071"/>
            <a:ext cx="86032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ookman Old Style" panose="02050604050505020204" pitchFamily="18" charset="0"/>
              </a:rPr>
              <a:t>FIGURE-01: BLOCK DIAGRAM OF</a:t>
            </a:r>
            <a:r>
              <a:rPr lang="en-US" dirty="0"/>
              <a:t> </a:t>
            </a:r>
            <a:r>
              <a:rPr lang="en-US" sz="1800" b="1" dirty="0">
                <a:latin typeface="Bookman Old Style" panose="02050604050505020204" pitchFamily="18" charset="0"/>
              </a:rPr>
              <a:t>BIO-SENSOR BASED SMART VENTILATING SYSTEM USING AMBU BAG (TRL-1) </a:t>
            </a:r>
          </a:p>
          <a:p>
            <a:pPr algn="ctr"/>
            <a:endParaRPr lang="en-US" sz="1600" b="1" dirty="0">
              <a:latin typeface="Bookman Old Style" panose="02050604050505020204" pitchFamily="18" charset="0"/>
            </a:endParaRPr>
          </a:p>
          <a:p>
            <a:pPr algn="ctr"/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586BF-6418-0F30-84D2-BE3F0313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3118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29A26-59D5-E8D3-7C82-09CB251A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HARDWARE COMPONENTS</a:t>
            </a:r>
          </a:p>
        </p:txBody>
      </p:sp>
      <p:pic>
        <p:nvPicPr>
          <p:cNvPr id="2" name="Content Placeholder 18">
            <a:extLst>
              <a:ext uri="{FF2B5EF4-FFF2-40B4-BE49-F238E27FC236}">
                <a16:creationId xmlns:a16="http://schemas.microsoft.com/office/drawing/2014/main" id="{ADA2239A-421D-9CDC-10EA-11C598153FB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0"/>
          <a:stretch/>
        </p:blipFill>
        <p:spPr>
          <a:xfrm>
            <a:off x="672573" y="1077896"/>
            <a:ext cx="2633870" cy="16886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3BB93B-A2A6-364E-2445-663D8E77E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5" b="26452"/>
          <a:stretch/>
        </p:blipFill>
        <p:spPr>
          <a:xfrm>
            <a:off x="3839843" y="1301009"/>
            <a:ext cx="2322443" cy="1242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CF1EBF-7A2B-A6C5-E0DF-F2F5E3F5E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20" y="1201618"/>
            <a:ext cx="1786111" cy="1688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0EEC9A-08E6-170E-4478-1B2AE28F2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961" y="1114750"/>
            <a:ext cx="2143125" cy="1775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FDD4A-A31A-77D2-7099-E31C95DC13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92" y="3421684"/>
            <a:ext cx="2133600" cy="2133600"/>
          </a:xfrm>
          <a:prstGeom prst="rect">
            <a:avLst/>
          </a:prstGeom>
        </p:spPr>
      </p:pic>
      <p:sp>
        <p:nvSpPr>
          <p:cNvPr id="11" name="TextBox 30">
            <a:extLst>
              <a:ext uri="{FF2B5EF4-FFF2-40B4-BE49-F238E27FC236}">
                <a16:creationId xmlns:a16="http://schemas.microsoft.com/office/drawing/2014/main" id="{D291E748-E7B8-013B-E6B4-4BB3157EA6D1}"/>
              </a:ext>
            </a:extLst>
          </p:cNvPr>
          <p:cNvSpPr txBox="1"/>
          <p:nvPr/>
        </p:nvSpPr>
        <p:spPr>
          <a:xfrm>
            <a:off x="984000" y="2973242"/>
            <a:ext cx="232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Ambu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Bag With Respiratory Mask</a:t>
            </a:r>
          </a:p>
        </p:txBody>
      </p:sp>
      <p:sp>
        <p:nvSpPr>
          <p:cNvPr id="12" name="TextBox 31">
            <a:extLst>
              <a:ext uri="{FF2B5EF4-FFF2-40B4-BE49-F238E27FC236}">
                <a16:creationId xmlns:a16="http://schemas.microsoft.com/office/drawing/2014/main" id="{5FFA07A3-3D1D-91E2-FD43-A3385CA20B20}"/>
              </a:ext>
            </a:extLst>
          </p:cNvPr>
          <p:cNvSpPr txBox="1"/>
          <p:nvPr/>
        </p:nvSpPr>
        <p:spPr>
          <a:xfrm>
            <a:off x="4369929" y="3019545"/>
            <a:ext cx="201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5C097BCD-8E33-4C74-9F37-F3B34ABF915C}"/>
              </a:ext>
            </a:extLst>
          </p:cNvPr>
          <p:cNvSpPr txBox="1"/>
          <p:nvPr/>
        </p:nvSpPr>
        <p:spPr>
          <a:xfrm>
            <a:off x="6631190" y="3127045"/>
            <a:ext cx="201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 Wiper Motor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18C80CC5-35B6-3CF7-94EA-E65A45E1F338}"/>
              </a:ext>
            </a:extLst>
          </p:cNvPr>
          <p:cNvSpPr txBox="1"/>
          <p:nvPr/>
        </p:nvSpPr>
        <p:spPr>
          <a:xfrm>
            <a:off x="9617841" y="3111742"/>
            <a:ext cx="180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ESP8266</a:t>
            </a: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id="{DE6EBE97-5808-9519-2EC3-87F7ABFAB8F9}"/>
              </a:ext>
            </a:extLst>
          </p:cNvPr>
          <p:cNvSpPr txBox="1"/>
          <p:nvPr/>
        </p:nvSpPr>
        <p:spPr>
          <a:xfrm>
            <a:off x="1123317" y="5847277"/>
            <a:ext cx="167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584ACAE8-C129-612D-5C5F-336C5FB61FFE}"/>
              </a:ext>
            </a:extLst>
          </p:cNvPr>
          <p:cNvSpPr txBox="1"/>
          <p:nvPr/>
        </p:nvSpPr>
        <p:spPr>
          <a:xfrm>
            <a:off x="4220072" y="580960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</p:txBody>
      </p:sp>
      <p:sp>
        <p:nvSpPr>
          <p:cNvPr id="17" name="TextBox 36">
            <a:extLst>
              <a:ext uri="{FF2B5EF4-FFF2-40B4-BE49-F238E27FC236}">
                <a16:creationId xmlns:a16="http://schemas.microsoft.com/office/drawing/2014/main" id="{C759839E-D1F9-7107-37E4-7E2D219C52B3}"/>
              </a:ext>
            </a:extLst>
          </p:cNvPr>
          <p:cNvSpPr txBox="1"/>
          <p:nvPr/>
        </p:nvSpPr>
        <p:spPr>
          <a:xfrm>
            <a:off x="6785138" y="5740271"/>
            <a:ext cx="201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Pulse Oximeter</a:t>
            </a:r>
          </a:p>
        </p:txBody>
      </p:sp>
      <p:sp>
        <p:nvSpPr>
          <p:cNvPr id="18" name="TextBox 37">
            <a:extLst>
              <a:ext uri="{FF2B5EF4-FFF2-40B4-BE49-F238E27FC236}">
                <a16:creationId xmlns:a16="http://schemas.microsoft.com/office/drawing/2014/main" id="{377EAEA9-1AF5-7BC3-851B-324C73C8B776}"/>
              </a:ext>
            </a:extLst>
          </p:cNvPr>
          <p:cNvSpPr txBox="1"/>
          <p:nvPr/>
        </p:nvSpPr>
        <p:spPr>
          <a:xfrm>
            <a:off x="9806671" y="570260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LCD Display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5F1324E-2F8D-AF9D-B6A4-1A510A5DE0C7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0"/>
          <a:stretch/>
        </p:blipFill>
        <p:spPr>
          <a:xfrm>
            <a:off x="647701" y="1077896"/>
            <a:ext cx="2633870" cy="16886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9B17EF-EA67-7C0C-FB04-158EFE27AD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5" b="26452"/>
          <a:stretch/>
        </p:blipFill>
        <p:spPr>
          <a:xfrm>
            <a:off x="3814971" y="1301009"/>
            <a:ext cx="2322443" cy="12423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933311-DD79-4C8D-673B-A5A453E1B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148" y="1201618"/>
            <a:ext cx="1786111" cy="168861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9A7B3B-2F06-69DB-3F8A-C8DE9A658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089" y="1114750"/>
            <a:ext cx="2143125" cy="17754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1AF79C6-691E-5524-9330-9BF7E6FEE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423" y="3694060"/>
            <a:ext cx="2133600" cy="213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Content Placeholder 18">
            <a:extLst>
              <a:ext uri="{FF2B5EF4-FFF2-40B4-BE49-F238E27FC236}">
                <a16:creationId xmlns:a16="http://schemas.microsoft.com/office/drawing/2014/main" id="{46ED7497-1DEC-78D1-9184-774C61AF338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0"/>
          <a:stretch/>
        </p:blipFill>
        <p:spPr>
          <a:xfrm>
            <a:off x="573232" y="1077896"/>
            <a:ext cx="2633870" cy="1688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E88932C-4B60-DDD1-F0FD-4BC0D26A83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5" b="26452"/>
          <a:stretch/>
        </p:blipFill>
        <p:spPr>
          <a:xfrm>
            <a:off x="3740502" y="1301009"/>
            <a:ext cx="2322443" cy="12423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5308E9-9C4F-DF0F-2F20-DD29F09A62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9" y="1201618"/>
            <a:ext cx="1786111" cy="16886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D05277B-4BD9-053D-6DBF-DD0983845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620" y="1114750"/>
            <a:ext cx="2143125" cy="17754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1F7248-0E80-A6AB-DF0F-7EC5C2D086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1873" y="4508497"/>
            <a:ext cx="1908213" cy="9449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9E4CBE-5CAD-2107-5B44-382CEC16E5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7667" y="4086826"/>
            <a:ext cx="1810669" cy="16338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D107B3-4D1F-0D82-8E65-9B2793917C2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32" r="8983"/>
          <a:stretch/>
        </p:blipFill>
        <p:spPr>
          <a:xfrm>
            <a:off x="6869341" y="4191076"/>
            <a:ext cx="1342657" cy="14449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96FF4-C5D6-B752-B594-F6B84D91C0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405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D04711-8F66-4A1B-4963-03A68B3D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9" y="725331"/>
            <a:ext cx="2353996" cy="120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07F3A-0849-280C-7BBF-7299CBAD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95" y="668622"/>
            <a:ext cx="1740578" cy="1320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DCC15E-526F-408F-3442-09D450506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566" y="725331"/>
            <a:ext cx="1847560" cy="120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01A205-A208-D4D9-02BD-1433C30F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267" y="864872"/>
            <a:ext cx="1584448" cy="112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6899D-9E61-9ECF-2865-A8772A0C2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559" y="3447199"/>
            <a:ext cx="1534936" cy="12329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31D758-4722-FB35-2D56-039653660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4822" y="3732788"/>
            <a:ext cx="1544840" cy="8466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32B1FBD4-618F-1941-E6F8-151D506C487E}"/>
              </a:ext>
            </a:extLst>
          </p:cNvPr>
          <p:cNvSpPr txBox="1"/>
          <p:nvPr/>
        </p:nvSpPr>
        <p:spPr>
          <a:xfrm>
            <a:off x="690316" y="2405852"/>
            <a:ext cx="195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AD8232 ECG Sensor</a:t>
            </a:r>
          </a:p>
        </p:txBody>
      </p:sp>
      <p:sp>
        <p:nvSpPr>
          <p:cNvPr id="13" name="TextBox 16">
            <a:extLst>
              <a:ext uri="{FF2B5EF4-FFF2-40B4-BE49-F238E27FC236}">
                <a16:creationId xmlns:a16="http://schemas.microsoft.com/office/drawing/2014/main" id="{92FB3F4C-1D38-20D9-D67C-82E821DB35DA}"/>
              </a:ext>
            </a:extLst>
          </p:cNvPr>
          <p:cNvSpPr txBox="1"/>
          <p:nvPr/>
        </p:nvSpPr>
        <p:spPr>
          <a:xfrm>
            <a:off x="3701817" y="2293665"/>
            <a:ext cx="18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Regulator</a:t>
            </a: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C45D79BF-9D94-EF81-1DB6-D985192DAD9C}"/>
              </a:ext>
            </a:extLst>
          </p:cNvPr>
          <p:cNvSpPr txBox="1"/>
          <p:nvPr/>
        </p:nvSpPr>
        <p:spPr>
          <a:xfrm>
            <a:off x="6584178" y="2178764"/>
            <a:ext cx="184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DHT11 Temperature Sensor</a:t>
            </a: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478DEEDF-CAD3-185C-9EEB-D618AE1AEEC3}"/>
              </a:ext>
            </a:extLst>
          </p:cNvPr>
          <p:cNvSpPr txBox="1"/>
          <p:nvPr/>
        </p:nvSpPr>
        <p:spPr>
          <a:xfrm>
            <a:off x="2224595" y="5144629"/>
            <a:ext cx="147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Switch</a:t>
            </a: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670BCA14-9427-FD77-A249-700FA3B5DC8A}"/>
              </a:ext>
            </a:extLst>
          </p:cNvPr>
          <p:cNvSpPr txBox="1"/>
          <p:nvPr/>
        </p:nvSpPr>
        <p:spPr>
          <a:xfrm>
            <a:off x="6371015" y="4810038"/>
            <a:ext cx="17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Steel frame</a:t>
            </a: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B0A33DC9-E84D-5B84-0537-E01CD4AAF054}"/>
              </a:ext>
            </a:extLst>
          </p:cNvPr>
          <p:cNvSpPr txBox="1"/>
          <p:nvPr/>
        </p:nvSpPr>
        <p:spPr>
          <a:xfrm>
            <a:off x="9327552" y="2432164"/>
            <a:ext cx="13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b="1" dirty="0"/>
              <a:t>Buzzer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61F168-D241-3B39-6674-5DF3D7B2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16" y="752230"/>
            <a:ext cx="2353996" cy="120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56343-EA7E-5DA6-1FD4-B900DA0BE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692" y="695521"/>
            <a:ext cx="1740578" cy="13202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A108E0-305F-3DE0-F2F0-BCFFB11AB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763" y="752230"/>
            <a:ext cx="1847560" cy="12068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8CD307-F3F5-2643-5DE3-4190840A7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464" y="891771"/>
            <a:ext cx="1584448" cy="112396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A82D27-716F-1F4E-49DB-B3894C5F85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194" y="4328031"/>
            <a:ext cx="1904242" cy="10012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982738D-9E8A-AEAD-DBDD-089B2C0C5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4911" y="4328031"/>
            <a:ext cx="2185282" cy="10859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43AC5D1-1AFB-6093-1ED0-1D10B8B64494}"/>
              </a:ext>
            </a:extLst>
          </p:cNvPr>
          <p:cNvSpPr txBox="1"/>
          <p:nvPr/>
        </p:nvSpPr>
        <p:spPr>
          <a:xfrm>
            <a:off x="9117042" y="340810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Software used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611A26A-FC70-1C79-57DB-2864F7BBA4AF}"/>
              </a:ext>
            </a:extLst>
          </p:cNvPr>
          <p:cNvCxnSpPr>
            <a:cxnSpLocks/>
          </p:cNvCxnSpPr>
          <p:nvPr/>
        </p:nvCxnSpPr>
        <p:spPr>
          <a:xfrm>
            <a:off x="10280412" y="3984238"/>
            <a:ext cx="474918" cy="41924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ED67C1F-D0C7-EE42-8327-56E0709B38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327552" y="3984236"/>
            <a:ext cx="952860" cy="343795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E9447B-FF62-490C-E366-9A09FFC10615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0032884" y="3777435"/>
            <a:ext cx="10053" cy="206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4AD7D22-C6D2-8A16-9C41-5AB7EEFF2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3742" y="153067"/>
            <a:ext cx="530984" cy="52322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961032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s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78D200"/>
      </a:accent1>
      <a:accent2>
        <a:srgbClr val="464646"/>
      </a:accent2>
      <a:accent3>
        <a:srgbClr val="428003"/>
      </a:accent3>
      <a:accent4>
        <a:srgbClr val="753DFF"/>
      </a:accent4>
      <a:accent5>
        <a:srgbClr val="B0FF45"/>
      </a:accent5>
      <a:accent6>
        <a:srgbClr val="428003"/>
      </a:accent6>
      <a:hlink>
        <a:srgbClr val="0563C1"/>
      </a:hlink>
      <a:folHlink>
        <a:srgbClr val="954F72"/>
      </a:folHlink>
    </a:clrScheme>
    <a:fontScheme name="Work sans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5904</TotalTime>
  <Words>515</Words>
  <Application>Microsoft Office PowerPoint</Application>
  <PresentationFormat>Widescreen</PresentationFormat>
  <Paragraphs>78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Arno Pro Smbd</vt:lpstr>
      <vt:lpstr>Bookman Old Style</vt:lpstr>
      <vt:lpstr>Calibri</vt:lpstr>
      <vt:lpstr>Fira Sans Extra Condensed Medium</vt:lpstr>
      <vt:lpstr>Lato Light</vt:lpstr>
      <vt:lpstr>Montserrat Medium</vt:lpstr>
      <vt:lpstr>Roboto</vt:lpstr>
      <vt:lpstr>Times New Roman</vt:lpstr>
      <vt:lpstr>Wingdings</vt:lpstr>
      <vt:lpstr>Work Sans</vt:lpstr>
      <vt:lpstr>Work Sans Light</vt:lpstr>
      <vt:lpstr>KPIT</vt:lpstr>
      <vt:lpstr>PowerPoint Presentation</vt:lpstr>
      <vt:lpstr>What is the innovation in your idea?</vt:lpstr>
      <vt:lpstr>Key Differentiators:</vt:lpstr>
      <vt:lpstr>Prototype/Proof of concept</vt:lpstr>
      <vt:lpstr>Future Plans/potential next steps </vt:lpstr>
      <vt:lpstr>Technical Details and Reports </vt:lpstr>
      <vt:lpstr>BLOCK DIAGRAM</vt:lpstr>
      <vt:lpstr>HARDWARE COMPONENTS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 2 Evaluation Format</dc:title>
  <dc:creator>Sahil Joseph</dc:creator>
  <cp:lastModifiedBy>jaya sri</cp:lastModifiedBy>
  <cp:revision>17</cp:revision>
  <dcterms:created xsi:type="dcterms:W3CDTF">2023-11-07T12:00:50Z</dcterms:created>
  <dcterms:modified xsi:type="dcterms:W3CDTF">2024-02-16T08:11:07Z</dcterms:modified>
</cp:coreProperties>
</file>